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56" r:id="rId3"/>
    <p:sldId id="261" r:id="rId4"/>
    <p:sldId id="263" r:id="rId5"/>
    <p:sldId id="262" r:id="rId6"/>
    <p:sldId id="257" r:id="rId7"/>
    <p:sldId id="259" r:id="rId8"/>
    <p:sldId id="260" r:id="rId9"/>
    <p:sldId id="265" r:id="rId10"/>
    <p:sldId id="266" r:id="rId11"/>
    <p:sldId id="317" r:id="rId12"/>
    <p:sldId id="264" r:id="rId13"/>
    <p:sldId id="344" r:id="rId14"/>
    <p:sldId id="269" r:id="rId15"/>
    <p:sldId id="271" r:id="rId16"/>
    <p:sldId id="270" r:id="rId17"/>
    <p:sldId id="313" r:id="rId18"/>
    <p:sldId id="276" r:id="rId19"/>
    <p:sldId id="275" r:id="rId20"/>
    <p:sldId id="334" r:id="rId21"/>
    <p:sldId id="310" r:id="rId22"/>
    <p:sldId id="279" r:id="rId23"/>
    <p:sldId id="268" r:id="rId24"/>
    <p:sldId id="311" r:id="rId25"/>
    <p:sldId id="312" r:id="rId26"/>
    <p:sldId id="315" r:id="rId27"/>
    <p:sldId id="316" r:id="rId28"/>
    <p:sldId id="324" r:id="rId29"/>
    <p:sldId id="327" r:id="rId30"/>
    <p:sldId id="328" r:id="rId31"/>
    <p:sldId id="325" r:id="rId32"/>
    <p:sldId id="332" r:id="rId33"/>
    <p:sldId id="330" r:id="rId34"/>
    <p:sldId id="333" r:id="rId35"/>
    <p:sldId id="338" r:id="rId36"/>
    <p:sldId id="339" r:id="rId37"/>
    <p:sldId id="335" r:id="rId38"/>
    <p:sldId id="340" r:id="rId39"/>
    <p:sldId id="341" r:id="rId40"/>
    <p:sldId id="281" r:id="rId41"/>
    <p:sldId id="287" r:id="rId42"/>
    <p:sldId id="288" r:id="rId43"/>
    <p:sldId id="289" r:id="rId44"/>
    <p:sldId id="294" r:id="rId45"/>
    <p:sldId id="295" r:id="rId46"/>
    <p:sldId id="296" r:id="rId47"/>
    <p:sldId id="345" r:id="rId48"/>
    <p:sldId id="346" r:id="rId49"/>
    <p:sldId id="297" r:id="rId50"/>
    <p:sldId id="347" r:id="rId51"/>
    <p:sldId id="285" r:id="rId52"/>
    <p:sldId id="286" r:id="rId53"/>
    <p:sldId id="342" r:id="rId54"/>
    <p:sldId id="323" r:id="rId55"/>
    <p:sldId id="305" r:id="rId56"/>
    <p:sldId id="318" r:id="rId57"/>
    <p:sldId id="320" r:id="rId58"/>
    <p:sldId id="322" r:id="rId59"/>
    <p:sldId id="343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5529" autoAdjust="0"/>
  </p:normalViewPr>
  <p:slideViewPr>
    <p:cSldViewPr snapToGrid="0">
      <p:cViewPr varScale="1">
        <p:scale>
          <a:sx n="85" d="100"/>
          <a:sy n="85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085D-A68E-473D-93C6-2150A40D8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1AB9E-DE34-47C7-844F-66DB74096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53501-7636-458D-813F-6A5FDE66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787FD-AEB7-4E42-A847-6125895B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BE384-0D62-4879-BE84-FF368648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22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B388-F259-4B16-AF8F-2E8DA648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D2B9F-285B-4AB3-A1F3-D02A3FBA1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B0336-046A-4BB4-A9A7-88012BAD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68077-BD35-42BE-AECD-67126606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463FF-468B-42FA-AE87-55D74D5E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1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AB35F6-43E0-44AA-9D8F-AC7EA395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C9EDC-D923-4D22-92C9-F917F2D60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FFEB5-EA5F-4E90-83EE-17911364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D1D97-9A9C-407A-9ED2-3F69B2A4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2D41-A3FC-4FBE-BD47-58728F70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2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E6E4-6293-473A-BE50-B474704DE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BBFB-ED98-4338-B9B0-B0E6A2B8D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8CABA-6457-48B2-BA5F-66A005BE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7ADBF-1D3D-4A76-821D-FD1CFA5F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39C7A-9090-4F41-990E-E35EE26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4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2521-0183-4DC4-A9D8-3558245C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27635-458A-4227-BEC7-1F48F1E48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10E05-0131-4745-94E8-A6BE2FF7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B4C75-2626-4650-A295-4BB21938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2B468-E5CF-4B4E-898B-69271094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98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5AD8-B311-4909-A1CB-09CF1054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74879-E5B8-4AD9-808B-A6F412990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5CACD-0C88-4F06-9A5E-4189F18F1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DBFD6-FD93-4A0D-8016-6E4ABFEC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5DC46-EEA4-4514-8B0A-024E4456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E4162-5EA3-443A-87C4-0C30B7BE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E06C-A230-4C88-B010-AE5A1D66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CEB78-123C-4C21-9AF5-62E30DB5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CA37A-B555-43C4-AC22-434B899CD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31037-5CF3-4B01-B51A-FCBE4924F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928D0-C064-4E75-BDAA-168B886E0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66BFDB-A082-4A0A-8697-8537017A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E87178-01CC-40D4-8768-DEADD0A1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48220-C3A9-49F7-A1AD-C86226B6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89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2864-27B6-4B89-B3D9-FA56855D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E8C71-955A-436B-B538-5F6B2C57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4F7AA-517E-4366-8869-4C6ABE53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99978-DDE6-4F44-AC72-789CB097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08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7B4FD-741D-4E65-87AE-34F0815B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F86E7-2A51-4061-AA79-DE95C156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8B84F-F2F5-4698-95D7-29CCBE05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34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A42D-A580-4CBF-9B47-3B8DAD9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1FA2C-0770-4A98-9C87-60F396B1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335EA-1C37-4DA7-BF1B-79B534651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75C9E-8B8E-48DA-A310-71A5873C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AD595-3866-44F1-B833-90D7DEF5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63EA9-CEEE-46A5-BB89-E1412928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88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AB92-1B93-4C1C-B9FE-508B7D65C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A68E6-7BA8-4166-B61F-3F83D5D95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B5060-91C0-4DE7-A025-C4571D94E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138DF-0B46-40DB-BBCC-21B2F710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13CF9-03C0-4320-A7F9-7213D8C8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5F790-6867-43E2-B2E1-9E2551E7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52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C4562C-3F84-421F-90C2-08FDC2BF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C7316-986E-4CB8-949A-1E9EB1578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FD328-8A14-495A-A7BF-D11805EE2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D67C7-AB17-40B5-B0EC-82C87CEAFA65}" type="datetimeFigureOut">
              <a:rPr lang="zh-CN" altLang="en-US" smtClean="0"/>
              <a:t>2021.11.25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10A8-87AF-434C-8267-307266417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9011D-368D-4064-A153-13B350BCD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ABB31-4B6E-4D97-92CC-227B1AC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0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6.png"/><Relationship Id="rId7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3.png"/><Relationship Id="rId7" Type="http://schemas.openxmlformats.org/officeDocument/2006/relationships/image" Target="../media/image333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14.png"/><Relationship Id="rId4" Type="http://schemas.openxmlformats.org/officeDocument/2006/relationships/image" Target="../media/image30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23.png"/><Relationship Id="rId4" Type="http://schemas.openxmlformats.org/officeDocument/2006/relationships/image" Target="../media/image3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.png"/><Relationship Id="rId18" Type="http://schemas.openxmlformats.org/officeDocument/2006/relationships/image" Target="../media/image56.png"/><Relationship Id="rId3" Type="http://schemas.openxmlformats.org/officeDocument/2006/relationships/image" Target="../media/image421.png"/><Relationship Id="rId21" Type="http://schemas.openxmlformats.org/officeDocument/2006/relationships/image" Target="../media/image58.png"/><Relationship Id="rId7" Type="http://schemas.openxmlformats.org/officeDocument/2006/relationships/image" Target="../media/image441.png"/><Relationship Id="rId12" Type="http://schemas.openxmlformats.org/officeDocument/2006/relationships/image" Target="../media/image49.png"/><Relationship Id="rId17" Type="http://schemas.openxmlformats.org/officeDocument/2006/relationships/image" Target="../media/image55.png"/><Relationship Id="rId2" Type="http://schemas.openxmlformats.org/officeDocument/2006/relationships/image" Target="../media/image44.png"/><Relationship Id="rId16" Type="http://schemas.openxmlformats.org/officeDocument/2006/relationships/image" Target="../media/image54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0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5" Type="http://schemas.openxmlformats.org/officeDocument/2006/relationships/image" Target="../media/image53.png"/><Relationship Id="rId10" Type="http://schemas.openxmlformats.org/officeDocument/2006/relationships/image" Target="../media/image47.png"/><Relationship Id="rId19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460.png"/><Relationship Id="rId1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9.png"/><Relationship Id="rId26" Type="http://schemas.openxmlformats.org/officeDocument/2006/relationships/image" Target="../media/image75.png"/><Relationship Id="rId21" Type="http://schemas.openxmlformats.org/officeDocument/2006/relationships/image" Target="../media/image70.png"/><Relationship Id="rId7" Type="http://schemas.openxmlformats.org/officeDocument/2006/relationships/image" Target="../media/image451.png"/><Relationship Id="rId12" Type="http://schemas.openxmlformats.org/officeDocument/2006/relationships/image" Target="../media/image61.png"/><Relationship Id="rId17" Type="http://schemas.openxmlformats.org/officeDocument/2006/relationships/image" Target="../media/image62.png"/><Relationship Id="rId25" Type="http://schemas.openxmlformats.org/officeDocument/2006/relationships/image" Target="../media/image7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11" Type="http://schemas.openxmlformats.org/officeDocument/2006/relationships/image" Target="../media/image49.png"/><Relationship Id="rId24" Type="http://schemas.openxmlformats.org/officeDocument/2006/relationships/image" Target="../media/image73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48.png"/><Relationship Id="rId19" Type="http://schemas.openxmlformats.org/officeDocument/2006/relationships/image" Target="../media/image68.png"/><Relationship Id="rId9" Type="http://schemas.openxmlformats.org/officeDocument/2006/relationships/image" Target="../media/image47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6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1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7" Type="http://schemas.openxmlformats.org/officeDocument/2006/relationships/image" Target="../media/image451.png"/><Relationship Id="rId12" Type="http://schemas.openxmlformats.org/officeDocument/2006/relationships/image" Target="../media/image109.pn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9.png"/><Relationship Id="rId15" Type="http://schemas.openxmlformats.org/officeDocument/2006/relationships/image" Target="../media/image112.png"/><Relationship Id="rId10" Type="http://schemas.openxmlformats.org/officeDocument/2006/relationships/image" Target="../media/image48.png"/><Relationship Id="rId9" Type="http://schemas.openxmlformats.org/officeDocument/2006/relationships/image" Target="../media/image108.png"/><Relationship Id="rId1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5.png"/><Relationship Id="rId18" Type="http://schemas.openxmlformats.org/officeDocument/2006/relationships/image" Target="../media/image111.png"/><Relationship Id="rId21" Type="http://schemas.openxmlformats.org/officeDocument/2006/relationships/image" Target="../media/image123.png"/><Relationship Id="rId7" Type="http://schemas.openxmlformats.org/officeDocument/2006/relationships/image" Target="../media/image451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6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9.png"/><Relationship Id="rId15" Type="http://schemas.openxmlformats.org/officeDocument/2006/relationships/image" Target="../media/image117.png"/><Relationship Id="rId10" Type="http://schemas.openxmlformats.org/officeDocument/2006/relationships/image" Target="../media/image48.png"/><Relationship Id="rId19" Type="http://schemas.openxmlformats.org/officeDocument/2006/relationships/image" Target="../media/image121.png"/><Relationship Id="rId9" Type="http://schemas.openxmlformats.org/officeDocument/2006/relationships/image" Target="../media/image108.png"/><Relationship Id="rId1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1" Type="http://schemas.openxmlformats.org/officeDocument/2006/relationships/image" Target="../media/image133.png"/><Relationship Id="rId7" Type="http://schemas.openxmlformats.org/officeDocument/2006/relationships/image" Target="../media/image45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06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9.png"/><Relationship Id="rId24" Type="http://schemas.openxmlformats.org/officeDocument/2006/relationships/image" Target="../media/image126.png"/><Relationship Id="rId23" Type="http://schemas.openxmlformats.org/officeDocument/2006/relationships/image" Target="../media/image135.png"/><Relationship Id="rId10" Type="http://schemas.openxmlformats.org/officeDocument/2006/relationships/image" Target="../media/image48.png"/><Relationship Id="rId19" Type="http://schemas.openxmlformats.org/officeDocument/2006/relationships/image" Target="../media/image131.png"/><Relationship Id="rId9" Type="http://schemas.openxmlformats.org/officeDocument/2006/relationships/image" Target="../media/image108.png"/><Relationship Id="rId14" Type="http://schemas.openxmlformats.org/officeDocument/2006/relationships/image" Target="../media/image120.png"/><Relationship Id="rId22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1" Type="http://schemas.openxmlformats.org/officeDocument/2006/relationships/image" Target="../media/image141.png"/><Relationship Id="rId7" Type="http://schemas.openxmlformats.org/officeDocument/2006/relationships/image" Target="../media/image451.png"/><Relationship Id="rId12" Type="http://schemas.openxmlformats.org/officeDocument/2006/relationships/image" Target="../media/image137.png"/><Relationship Id="rId16" Type="http://schemas.openxmlformats.org/officeDocument/2006/relationships/image" Target="../media/image140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11" Type="http://schemas.openxmlformats.org/officeDocument/2006/relationships/image" Target="../media/image49.png"/><Relationship Id="rId15" Type="http://schemas.openxmlformats.org/officeDocument/2006/relationships/image" Target="../media/image127.png"/><Relationship Id="rId10" Type="http://schemas.openxmlformats.org/officeDocument/2006/relationships/image" Target="../media/image48.png"/><Relationship Id="rId19" Type="http://schemas.openxmlformats.org/officeDocument/2006/relationships/image" Target="../media/image144.png"/><Relationship Id="rId9" Type="http://schemas.openxmlformats.org/officeDocument/2006/relationships/image" Target="../media/image47.png"/><Relationship Id="rId14" Type="http://schemas.openxmlformats.org/officeDocument/2006/relationships/image" Target="../media/image139.png"/><Relationship Id="rId22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1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6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11.png"/><Relationship Id="rId7" Type="http://schemas.openxmlformats.org/officeDocument/2006/relationships/image" Target="../media/image25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31.png"/><Relationship Id="rId4" Type="http://schemas.openxmlformats.org/officeDocument/2006/relationships/image" Target="../media/image221.png"/><Relationship Id="rId9" Type="http://schemas.openxmlformats.org/officeDocument/2006/relationships/image" Target="../media/image2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282.png"/><Relationship Id="rId7" Type="http://schemas.openxmlformats.org/officeDocument/2006/relationships/image" Target="../media/image32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771.png"/><Relationship Id="rId5" Type="http://schemas.openxmlformats.org/officeDocument/2006/relationships/image" Target="../media/image302.png"/><Relationship Id="rId10" Type="http://schemas.openxmlformats.org/officeDocument/2006/relationships/image" Target="../media/image352.png"/><Relationship Id="rId4" Type="http://schemas.openxmlformats.org/officeDocument/2006/relationships/image" Target="../media/image292.png"/><Relationship Id="rId9" Type="http://schemas.openxmlformats.org/officeDocument/2006/relationships/image" Target="../media/image3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1.png"/><Relationship Id="rId3" Type="http://schemas.openxmlformats.org/officeDocument/2006/relationships/image" Target="../media/image791.png"/><Relationship Id="rId7" Type="http://schemas.openxmlformats.org/officeDocument/2006/relationships/image" Target="../media/image831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1.png"/><Relationship Id="rId5" Type="http://schemas.openxmlformats.org/officeDocument/2006/relationships/image" Target="../media/image811.png"/><Relationship Id="rId4" Type="http://schemas.openxmlformats.org/officeDocument/2006/relationships/image" Target="../media/image8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3" Type="http://schemas.openxmlformats.org/officeDocument/2006/relationships/image" Target="../media/image172.png"/><Relationship Id="rId7" Type="http://schemas.openxmlformats.org/officeDocument/2006/relationships/image" Target="../media/image901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1.png"/><Relationship Id="rId5" Type="http://schemas.openxmlformats.org/officeDocument/2006/relationships/image" Target="../media/image881.png"/><Relationship Id="rId4" Type="http://schemas.openxmlformats.org/officeDocument/2006/relationships/image" Target="../media/image8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7" Type="http://schemas.openxmlformats.org/officeDocument/2006/relationships/image" Target="../media/image179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2.png"/><Relationship Id="rId4" Type="http://schemas.openxmlformats.org/officeDocument/2006/relationships/image" Target="../media/image6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7" Type="http://schemas.openxmlformats.org/officeDocument/2006/relationships/image" Target="../media/image1580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0.png"/><Relationship Id="rId5" Type="http://schemas.openxmlformats.org/officeDocument/2006/relationships/image" Target="../media/image1560.png"/><Relationship Id="rId4" Type="http://schemas.openxmlformats.org/officeDocument/2006/relationships/image" Target="../media/image15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3" Type="http://schemas.openxmlformats.org/officeDocument/2006/relationships/image" Target="../media/image1600.png"/><Relationship Id="rId7" Type="http://schemas.openxmlformats.org/officeDocument/2006/relationships/image" Target="../media/image1640.png"/><Relationship Id="rId2" Type="http://schemas.openxmlformats.org/officeDocument/2006/relationships/image" Target="../media/image1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0.png"/><Relationship Id="rId5" Type="http://schemas.openxmlformats.org/officeDocument/2006/relationships/image" Target="../media/image1620.png"/><Relationship Id="rId4" Type="http://schemas.openxmlformats.org/officeDocument/2006/relationships/image" Target="../media/image1610.png"/><Relationship Id="rId9" Type="http://schemas.openxmlformats.org/officeDocument/2006/relationships/image" Target="../media/image16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4FB47E-3F7D-4EA9-A6C0-E3230938E8C2}"/>
              </a:ext>
            </a:extLst>
          </p:cNvPr>
          <p:cNvSpPr txBox="1"/>
          <p:nvPr/>
        </p:nvSpPr>
        <p:spPr>
          <a:xfrm>
            <a:off x="832827" y="2721114"/>
            <a:ext cx="10526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Fundamentals of Non-line-of-sight Imaging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2670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1F3E62-27B5-4B07-B1D8-2F3B08671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2" y="1867840"/>
            <a:ext cx="4414841" cy="29477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024CA8-B27C-42DB-A695-FA7790707B12}"/>
              </a:ext>
            </a:extLst>
          </p:cNvPr>
          <p:cNvCxnSpPr/>
          <p:nvPr/>
        </p:nvCxnSpPr>
        <p:spPr>
          <a:xfrm flipH="1" flipV="1">
            <a:off x="3833091" y="4008582"/>
            <a:ext cx="1265382" cy="10806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FE03DF-B7BF-40A6-A417-DCAABE42EB3D}"/>
              </a:ext>
            </a:extLst>
          </p:cNvPr>
          <p:cNvSpPr txBox="1"/>
          <p:nvPr/>
        </p:nvSpPr>
        <p:spPr>
          <a:xfrm>
            <a:off x="3403915" y="5089237"/>
            <a:ext cx="206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View direction</a:t>
            </a:r>
            <a:endParaRPr lang="zh-CN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07CE9-D6BF-4654-A2B7-FF430A975C2C}"/>
              </a:ext>
            </a:extLst>
          </p:cNvPr>
          <p:cNvSpPr txBox="1"/>
          <p:nvPr/>
        </p:nvSpPr>
        <p:spPr>
          <a:xfrm>
            <a:off x="7730836" y="5932443"/>
            <a:ext cx="226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streak camera.mp4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5ACAF-9A81-44AC-AFC3-716788A03C6E}"/>
              </a:ext>
            </a:extLst>
          </p:cNvPr>
          <p:cNvSpPr txBox="1"/>
          <p:nvPr/>
        </p:nvSpPr>
        <p:spPr>
          <a:xfrm>
            <a:off x="624253" y="527538"/>
            <a:ext cx="6471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ToF</a:t>
            </a:r>
            <a:r>
              <a:rPr lang="en-US" altLang="zh-CN" sz="3200" b="1" dirty="0"/>
              <a:t> imaging with Streak Camera</a:t>
            </a:r>
            <a:endParaRPr lang="zh-CN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2C478-2FD3-4267-B4F6-36F88FAAC808}"/>
              </a:ext>
            </a:extLst>
          </p:cNvPr>
          <p:cNvSpPr txBox="1"/>
          <p:nvPr/>
        </p:nvSpPr>
        <p:spPr>
          <a:xfrm>
            <a:off x="11382752" y="6396335"/>
            <a:ext cx="134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Q&amp;A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streak camera">
            <a:hlinkClick r:id="" action="ppaction://media"/>
            <a:extLst>
              <a:ext uri="{FF2B5EF4-FFF2-40B4-BE49-F238E27FC236}">
                <a16:creationId xmlns:a16="http://schemas.microsoft.com/office/drawing/2014/main" id="{00B3D7CD-D5E0-4A2F-BE43-E27E3A8B3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66728" y="556225"/>
            <a:ext cx="7173003" cy="550886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307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8E54D2-8336-490F-956F-F7241C951F34}"/>
              </a:ext>
            </a:extLst>
          </p:cNvPr>
          <p:cNvSpPr txBox="1"/>
          <p:nvPr/>
        </p:nvSpPr>
        <p:spPr>
          <a:xfrm>
            <a:off x="2826326" y="2844225"/>
            <a:ext cx="6539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Back Projection for NLOS Imaging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39D2C-0576-431C-87DD-C5C32A13C65B}"/>
              </a:ext>
            </a:extLst>
          </p:cNvPr>
          <p:cNvSpPr txBox="1"/>
          <p:nvPr/>
        </p:nvSpPr>
        <p:spPr>
          <a:xfrm>
            <a:off x="6007378" y="3584866"/>
            <a:ext cx="6411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Andreas </a:t>
            </a:r>
            <a:r>
              <a:rPr lang="en-US" altLang="zh-CN" dirty="0" err="1"/>
              <a:t>Velten</a:t>
            </a:r>
            <a:r>
              <a:rPr lang="en-US" altLang="zh-CN" dirty="0"/>
              <a:t>, Thomas </a:t>
            </a:r>
            <a:r>
              <a:rPr lang="en-US" altLang="zh-CN" dirty="0" err="1"/>
              <a:t>Willwacher</a:t>
            </a:r>
            <a:r>
              <a:rPr lang="en-US" altLang="zh-CN" dirty="0"/>
              <a:t>, </a:t>
            </a:r>
            <a:r>
              <a:rPr lang="en-US" altLang="zh-CN" dirty="0" err="1"/>
              <a:t>Otkrist</a:t>
            </a:r>
            <a:r>
              <a:rPr lang="en-US" altLang="zh-CN" dirty="0"/>
              <a:t> Gupta, </a:t>
            </a:r>
          </a:p>
          <a:p>
            <a:r>
              <a:rPr lang="en-US" altLang="zh-CN" dirty="0"/>
              <a:t>Ashok </a:t>
            </a:r>
            <a:r>
              <a:rPr lang="en-US" altLang="zh-CN" dirty="0" err="1"/>
              <a:t>Veeraraghavan</a:t>
            </a:r>
            <a:r>
              <a:rPr lang="en-US" altLang="zh-CN" dirty="0"/>
              <a:t>, </a:t>
            </a:r>
            <a:r>
              <a:rPr lang="en-US" altLang="zh-CN" dirty="0" err="1"/>
              <a:t>Moungi</a:t>
            </a:r>
            <a:r>
              <a:rPr lang="en-US" altLang="zh-CN" dirty="0"/>
              <a:t> G. </a:t>
            </a:r>
            <a:r>
              <a:rPr lang="en-US" altLang="zh-CN" dirty="0" err="1"/>
              <a:t>Bawendi</a:t>
            </a:r>
            <a:r>
              <a:rPr lang="en-US" altLang="zh-CN" dirty="0"/>
              <a:t>, Ramesh </a:t>
            </a:r>
            <a:r>
              <a:rPr lang="en-US" altLang="zh-CN" dirty="0" err="1"/>
              <a:t>Raskar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1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AB700-152B-47BA-B4E3-7BACD91A9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2" y="1588081"/>
            <a:ext cx="6838768" cy="4783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0D2113-29F7-44C2-A6A2-1022DAA7B38A}"/>
              </a:ext>
            </a:extLst>
          </p:cNvPr>
          <p:cNvSpPr txBox="1"/>
          <p:nvPr/>
        </p:nvSpPr>
        <p:spPr>
          <a:xfrm>
            <a:off x="406400" y="322087"/>
            <a:ext cx="568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What does this paper do?</a:t>
            </a:r>
            <a:endParaRPr lang="zh-CN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8178C3-F10C-4978-A1CC-45421BDCC068}"/>
              </a:ext>
            </a:extLst>
          </p:cNvPr>
          <p:cNvSpPr txBox="1"/>
          <p:nvPr/>
        </p:nvSpPr>
        <p:spPr>
          <a:xfrm>
            <a:off x="7960234" y="2425166"/>
            <a:ext cx="3926966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What is the measurement?</a:t>
            </a: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How to imaging from the measurement?</a:t>
            </a:r>
          </a:p>
        </p:txBody>
      </p:sp>
    </p:spTree>
    <p:extLst>
      <p:ext uri="{BB962C8B-B14F-4D97-AF65-F5344CB8AC3E}">
        <p14:creationId xmlns:p14="http://schemas.microsoft.com/office/powerpoint/2010/main" val="104375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BD1702-D7A2-4234-82F6-1723A6E2F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" y="781145"/>
            <a:ext cx="7544130" cy="5295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0C513-8C9D-4575-9F16-E4E935239E81}"/>
              </a:ext>
            </a:extLst>
          </p:cNvPr>
          <p:cNvSpPr txBox="1"/>
          <p:nvPr/>
        </p:nvSpPr>
        <p:spPr>
          <a:xfrm>
            <a:off x="295563" y="222049"/>
            <a:ext cx="317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Imaging model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527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F5EB7-FE37-47B5-800C-B8B0E7377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" y="781145"/>
            <a:ext cx="7544130" cy="5295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9F164-44D6-4C44-8810-0E6B51EF3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66" y="1237673"/>
            <a:ext cx="4086555" cy="3549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56D90-C7BF-4074-B8FD-FDA69B1A9064}"/>
              </a:ext>
            </a:extLst>
          </p:cNvPr>
          <p:cNvSpPr txBox="1"/>
          <p:nvPr/>
        </p:nvSpPr>
        <p:spPr>
          <a:xfrm>
            <a:off x="295563" y="222049"/>
            <a:ext cx="317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Imaging model</a:t>
            </a:r>
            <a:endParaRPr lang="zh-CN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0AFCA-BD68-48D9-89AE-6467C7A511BB}"/>
              </a:ext>
            </a:extLst>
          </p:cNvPr>
          <p:cNvSpPr txBox="1"/>
          <p:nvPr/>
        </p:nvSpPr>
        <p:spPr>
          <a:xfrm>
            <a:off x="7651272" y="4912441"/>
            <a:ext cx="4540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Each pixel tells us the object exists on the corresponding ellipsoid.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CC080-DA94-4617-9396-BEA8640D1AEC}"/>
              </a:ext>
            </a:extLst>
          </p:cNvPr>
          <p:cNvSpPr txBox="1"/>
          <p:nvPr/>
        </p:nvSpPr>
        <p:spPr>
          <a:xfrm>
            <a:off x="7651272" y="5838564"/>
            <a:ext cx="4540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But we don’t know the location of the object on the ellipsoid.</a:t>
            </a:r>
          </a:p>
        </p:txBody>
      </p:sp>
    </p:spTree>
    <p:extLst>
      <p:ext uri="{BB962C8B-B14F-4D97-AF65-F5344CB8AC3E}">
        <p14:creationId xmlns:p14="http://schemas.microsoft.com/office/powerpoint/2010/main" val="1735432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ECE29-F657-409A-830C-1B5FF1536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3" y="943844"/>
            <a:ext cx="10434024" cy="5593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6BF92-E9B9-49B6-A5DD-5FA060F44E88}"/>
              </a:ext>
            </a:extLst>
          </p:cNvPr>
          <p:cNvSpPr txBox="1"/>
          <p:nvPr/>
        </p:nvSpPr>
        <p:spPr>
          <a:xfrm>
            <a:off x="295563" y="222049"/>
            <a:ext cx="317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Back Projection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046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83C59-0089-449D-BCAB-159EF1070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6" y="896815"/>
            <a:ext cx="5700133" cy="559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D6B74-A436-4294-98A3-B3C85D181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10" y="908525"/>
            <a:ext cx="4011398" cy="5633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E32A3-021E-41F8-A03C-ACE99C3BCDD0}"/>
              </a:ext>
            </a:extLst>
          </p:cNvPr>
          <p:cNvSpPr txBox="1"/>
          <p:nvPr/>
        </p:nvSpPr>
        <p:spPr>
          <a:xfrm>
            <a:off x="295563" y="222049"/>
            <a:ext cx="317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Results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5697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60AF6-9D51-40C2-907C-2B3D85EBA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3" y="913061"/>
            <a:ext cx="5752057" cy="4037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98468-49A6-40BB-9085-B84000B7D306}"/>
              </a:ext>
            </a:extLst>
          </p:cNvPr>
          <p:cNvSpPr txBox="1"/>
          <p:nvPr/>
        </p:nvSpPr>
        <p:spPr>
          <a:xfrm>
            <a:off x="295563" y="222049"/>
            <a:ext cx="5437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More about Imaging Model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0E732F-63A7-48C0-9EC8-ED5F1FD417A7}"/>
                  </a:ext>
                </a:extLst>
              </p:cNvPr>
              <p:cNvSpPr txBox="1"/>
              <p:nvPr/>
            </p:nvSpPr>
            <p:spPr>
              <a:xfrm>
                <a:off x="7054375" y="1207296"/>
                <a:ext cx="3103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0E732F-63A7-48C0-9EC8-ED5F1FD4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375" y="1207296"/>
                <a:ext cx="3103684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06D467-F7F7-473B-91E6-0625C7C4D0A6}"/>
                  </a:ext>
                </a:extLst>
              </p:cNvPr>
              <p:cNvSpPr txBox="1"/>
              <p:nvPr/>
            </p:nvSpPr>
            <p:spPr>
              <a:xfrm>
                <a:off x="6078429" y="1558564"/>
                <a:ext cx="5817577" cy="1434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06D467-F7F7-473B-91E6-0625C7C4D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429" y="1558564"/>
                <a:ext cx="5817577" cy="14341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B8943D-FC46-4BBF-908E-B872025B2933}"/>
                  </a:ext>
                </a:extLst>
              </p:cNvPr>
              <p:cNvSpPr txBox="1"/>
              <p:nvPr/>
            </p:nvSpPr>
            <p:spPr>
              <a:xfrm>
                <a:off x="5932935" y="31991"/>
                <a:ext cx="4580791" cy="1142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What the response of streak camera from one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B8943D-FC46-4BBF-908E-B872025B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935" y="31991"/>
                <a:ext cx="4580791" cy="1142877"/>
              </a:xfrm>
              <a:prstGeom prst="rect">
                <a:avLst/>
              </a:prstGeom>
              <a:blipFill>
                <a:blip r:embed="rId5"/>
                <a:stretch>
                  <a:fillRect l="-1995" b="-1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240A1-7F4E-4407-86AF-79E881D1A4A7}"/>
                  </a:ext>
                </a:extLst>
              </p:cNvPr>
              <p:cNvSpPr txBox="1"/>
              <p:nvPr/>
            </p:nvSpPr>
            <p:spPr>
              <a:xfrm>
                <a:off x="5932935" y="2956314"/>
                <a:ext cx="6427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We want to know the relationship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240A1-7F4E-4407-86AF-79E881D1A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935" y="2956314"/>
                <a:ext cx="6427177" cy="461665"/>
              </a:xfrm>
              <a:prstGeom prst="rect">
                <a:avLst/>
              </a:prstGeom>
              <a:blipFill>
                <a:blip r:embed="rId6"/>
                <a:stretch>
                  <a:fillRect l="-1422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B458031-C22A-4FF5-A43F-481D615711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61" y="4409439"/>
            <a:ext cx="2800832" cy="212510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8582E8-0FB7-4621-B659-BC287515191C}"/>
              </a:ext>
            </a:extLst>
          </p:cNvPr>
          <p:cNvCxnSpPr/>
          <p:nvPr/>
        </p:nvCxnSpPr>
        <p:spPr>
          <a:xfrm>
            <a:off x="685800" y="4766726"/>
            <a:ext cx="2048608" cy="975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BEEDD8-4631-412C-9E4B-2B3FE2CEF7EE}"/>
                  </a:ext>
                </a:extLst>
              </p:cNvPr>
              <p:cNvSpPr txBox="1"/>
              <p:nvPr/>
            </p:nvSpPr>
            <p:spPr>
              <a:xfrm>
                <a:off x="3683004" y="6405118"/>
                <a:ext cx="1052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BEEDD8-4631-412C-9E4B-2B3FE2CE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4" y="6405118"/>
                <a:ext cx="105214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983F20-3CF3-4C03-835A-00D12FA88C9A}"/>
                  </a:ext>
                </a:extLst>
              </p:cNvPr>
              <p:cNvSpPr txBox="1"/>
              <p:nvPr/>
            </p:nvSpPr>
            <p:spPr>
              <a:xfrm>
                <a:off x="2085734" y="4926282"/>
                <a:ext cx="1052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983F20-3CF3-4C03-835A-00D12FA8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734" y="4926282"/>
                <a:ext cx="105214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926F2A-6365-4041-943A-7D4D03E484D8}"/>
                  </a:ext>
                </a:extLst>
              </p:cNvPr>
              <p:cNvSpPr txBox="1"/>
              <p:nvPr/>
            </p:nvSpPr>
            <p:spPr>
              <a:xfrm>
                <a:off x="5867413" y="3485605"/>
                <a:ext cx="5817577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926F2A-6365-4041-943A-7D4D03E48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13" y="3485605"/>
                <a:ext cx="5817577" cy="5395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3CEA18-7591-4637-80E2-CEE5EA4ED0BC}"/>
                  </a:ext>
                </a:extLst>
              </p:cNvPr>
              <p:cNvSpPr txBox="1"/>
              <p:nvPr/>
            </p:nvSpPr>
            <p:spPr>
              <a:xfrm>
                <a:off x="5801887" y="3930225"/>
                <a:ext cx="5817577" cy="840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3CEA18-7591-4637-80E2-CEE5EA4ED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887" y="3930225"/>
                <a:ext cx="5817577" cy="8402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B4EFC2-CF2F-4551-BE65-FF2737D13E83}"/>
                  </a:ext>
                </a:extLst>
              </p:cNvPr>
              <p:cNvSpPr txBox="1"/>
              <p:nvPr/>
            </p:nvSpPr>
            <p:spPr>
              <a:xfrm>
                <a:off x="5801887" y="4719785"/>
                <a:ext cx="5817577" cy="840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B4EFC2-CF2F-4551-BE65-FF2737D13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887" y="4719785"/>
                <a:ext cx="5817577" cy="8402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AD4C96-874E-442B-8802-C0A09FBC12AD}"/>
                  </a:ext>
                </a:extLst>
              </p:cNvPr>
              <p:cNvSpPr txBox="1"/>
              <p:nvPr/>
            </p:nvSpPr>
            <p:spPr>
              <a:xfrm>
                <a:off x="5801888" y="5511839"/>
                <a:ext cx="58175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AD4C96-874E-442B-8802-C0A09FBC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888" y="5511839"/>
                <a:ext cx="5817577" cy="461665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B6A1366-9128-4ABB-9505-D40201550266}"/>
              </a:ext>
            </a:extLst>
          </p:cNvPr>
          <p:cNvSpPr txBox="1"/>
          <p:nvPr/>
        </p:nvSpPr>
        <p:spPr>
          <a:xfrm>
            <a:off x="6037818" y="5935446"/>
            <a:ext cx="5638380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The unit response is hyperbola.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measurement is combination of many hyperbola.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2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11E0A4-8F58-4414-A3E3-BACB59DAC62B}"/>
                  </a:ext>
                </a:extLst>
              </p:cNvPr>
              <p:cNvSpPr txBox="1"/>
              <p:nvPr/>
            </p:nvSpPr>
            <p:spPr>
              <a:xfrm>
                <a:off x="7400312" y="331195"/>
                <a:ext cx="25584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2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11E0A4-8F58-4414-A3E3-BACB59DAC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312" y="331195"/>
                <a:ext cx="25584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2260AF6-9D51-40C2-907C-2B3D85EB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644"/>
            <a:ext cx="6627043" cy="4651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79AEF-9FDF-4F1C-AB18-524198F01552}"/>
                  </a:ext>
                </a:extLst>
              </p:cNvPr>
              <p:cNvSpPr txBox="1"/>
              <p:nvPr/>
            </p:nvSpPr>
            <p:spPr>
              <a:xfrm>
                <a:off x="6372218" y="1112432"/>
                <a:ext cx="5344998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79AEF-9FDF-4F1C-AB18-524198F01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18" y="1112432"/>
                <a:ext cx="5344998" cy="1266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FC7319-1BB9-4308-98B2-DBA611B2B904}"/>
              </a:ext>
            </a:extLst>
          </p:cNvPr>
          <p:cNvSpPr txBox="1"/>
          <p:nvPr/>
        </p:nvSpPr>
        <p:spPr>
          <a:xfrm>
            <a:off x="6847002" y="2604026"/>
            <a:ext cx="429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One ellipsoid: one row of A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9D7DF-3A92-484E-ABB8-4F979B426F26}"/>
                  </a:ext>
                </a:extLst>
              </p:cNvPr>
              <p:cNvSpPr txBox="1"/>
              <p:nvPr/>
            </p:nvSpPr>
            <p:spPr>
              <a:xfrm>
                <a:off x="6474216" y="3255618"/>
                <a:ext cx="5629800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9D7DF-3A92-484E-ABB8-4F979B426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16" y="3255618"/>
                <a:ext cx="5629800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B070AD-E429-4E7C-9CAF-A11203DCC766}"/>
                  </a:ext>
                </a:extLst>
              </p:cNvPr>
              <p:cNvSpPr txBox="1"/>
              <p:nvPr/>
            </p:nvSpPr>
            <p:spPr>
              <a:xfrm>
                <a:off x="6474216" y="4589467"/>
                <a:ext cx="4664668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B070AD-E429-4E7C-9CAF-A11203DC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16" y="4589467"/>
                <a:ext cx="4664668" cy="1266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7CC6C6C-2465-4A1C-9F1B-4C2409E5A1B7}"/>
              </a:ext>
            </a:extLst>
          </p:cNvPr>
          <p:cNvSpPr txBox="1"/>
          <p:nvPr/>
        </p:nvSpPr>
        <p:spPr>
          <a:xfrm>
            <a:off x="7806300" y="4781347"/>
            <a:ext cx="29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?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053DB-8B7C-40CD-9516-B642A9C78E4E}"/>
                  </a:ext>
                </a:extLst>
              </p:cNvPr>
              <p:cNvSpPr txBox="1"/>
              <p:nvPr/>
            </p:nvSpPr>
            <p:spPr>
              <a:xfrm>
                <a:off x="6435444" y="6050152"/>
                <a:ext cx="19031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053DB-8B7C-40CD-9516-B642A9C78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444" y="6050152"/>
                <a:ext cx="19031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7944D8-D8DC-4E8F-9516-EAA06ABD480E}"/>
                  </a:ext>
                </a:extLst>
              </p:cNvPr>
              <p:cNvSpPr txBox="1"/>
              <p:nvPr/>
            </p:nvSpPr>
            <p:spPr>
              <a:xfrm>
                <a:off x="9304866" y="6050152"/>
                <a:ext cx="18340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7944D8-D8DC-4E8F-9516-EAA06ABD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866" y="6050152"/>
                <a:ext cx="183401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75D928-36AD-4EAD-93AE-9FD0D3985C6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338587" y="6342540"/>
            <a:ext cx="815745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098468-49A6-40BB-9085-B84000B7D306}"/>
              </a:ext>
            </a:extLst>
          </p:cNvPr>
          <p:cNvSpPr txBox="1"/>
          <p:nvPr/>
        </p:nvSpPr>
        <p:spPr>
          <a:xfrm>
            <a:off x="295563" y="222049"/>
            <a:ext cx="5437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More about Back Projection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9169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6BD6AB-4B07-4AF1-85F5-837CCBB43282}"/>
              </a:ext>
            </a:extLst>
          </p:cNvPr>
          <p:cNvSpPr txBox="1"/>
          <p:nvPr/>
        </p:nvSpPr>
        <p:spPr>
          <a:xfrm>
            <a:off x="5271122" y="2910087"/>
            <a:ext cx="412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Video</a:t>
            </a:r>
            <a:endParaRPr lang="zh-CN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59FCE-2353-4E63-8035-0F6A7A0B1E7E}"/>
              </a:ext>
            </a:extLst>
          </p:cNvPr>
          <p:cNvSpPr txBox="1"/>
          <p:nvPr/>
        </p:nvSpPr>
        <p:spPr>
          <a:xfrm>
            <a:off x="11190032" y="6396335"/>
            <a:ext cx="118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Q &amp; A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44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768FDC-2815-4244-AE8E-19EA089ABEFE}"/>
              </a:ext>
            </a:extLst>
          </p:cNvPr>
          <p:cNvSpPr txBox="1"/>
          <p:nvPr/>
        </p:nvSpPr>
        <p:spPr>
          <a:xfrm>
            <a:off x="1370890" y="1578814"/>
            <a:ext cx="10225454" cy="346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Introduction to Non-line-of-sight Imaging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Back Projection for NLOS imaging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Signals and Systems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Light Cone Transform for NLOS imaging</a:t>
            </a:r>
          </a:p>
        </p:txBody>
      </p:sp>
    </p:spTree>
    <p:extLst>
      <p:ext uri="{BB962C8B-B14F-4D97-AF65-F5344CB8AC3E}">
        <p14:creationId xmlns:p14="http://schemas.microsoft.com/office/powerpoint/2010/main" val="1903513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ED2B5F-CB41-46AD-ACD5-FD446EAC71D0}"/>
                  </a:ext>
                </a:extLst>
              </p:cNvPr>
              <p:cNvSpPr txBox="1"/>
              <p:nvPr/>
            </p:nvSpPr>
            <p:spPr>
              <a:xfrm>
                <a:off x="996776" y="1180572"/>
                <a:ext cx="25584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2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ED2B5F-CB41-46AD-ACD5-FD446EAC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76" y="1180572"/>
                <a:ext cx="25584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9DD4E5-1BA1-40EC-BDEB-D734428CDCAB}"/>
              </a:ext>
            </a:extLst>
          </p:cNvPr>
          <p:cNvSpPr txBox="1"/>
          <p:nvPr/>
        </p:nvSpPr>
        <p:spPr>
          <a:xfrm>
            <a:off x="471658" y="287020"/>
            <a:ext cx="426427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/>
              <a:t>Inverse Problem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103CEA-B8E6-4025-91FB-6DB191D1AE57}"/>
                  </a:ext>
                </a:extLst>
              </p:cNvPr>
              <p:cNvSpPr txBox="1"/>
              <p:nvPr/>
            </p:nvSpPr>
            <p:spPr>
              <a:xfrm>
                <a:off x="1351829" y="2088545"/>
                <a:ext cx="6562264" cy="58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103CEA-B8E6-4025-91FB-6DB191D1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29" y="2088545"/>
                <a:ext cx="6562264" cy="587277"/>
              </a:xfrm>
              <a:prstGeom prst="rect">
                <a:avLst/>
              </a:prstGeom>
              <a:blipFill>
                <a:blip r:embed="rId3"/>
                <a:stretch>
                  <a:fillRect l="-1301" b="-19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80F77-F7EB-49B2-ADBF-DD48042FC8C9}"/>
                  </a:ext>
                </a:extLst>
              </p:cNvPr>
              <p:cNvSpPr txBox="1"/>
              <p:nvPr/>
            </p:nvSpPr>
            <p:spPr>
              <a:xfrm>
                <a:off x="1351829" y="2731826"/>
                <a:ext cx="6562264" cy="58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80F77-F7EB-49B2-ADBF-DD48042FC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29" y="2731826"/>
                <a:ext cx="6562264" cy="587277"/>
              </a:xfrm>
              <a:prstGeom prst="rect">
                <a:avLst/>
              </a:prstGeom>
              <a:blipFill>
                <a:blip r:embed="rId4"/>
                <a:stretch>
                  <a:fillRect l="-1301" b="-19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D3DD93-6AF1-4AAF-BE9E-B0EFB1D0C3F0}"/>
                  </a:ext>
                </a:extLst>
              </p:cNvPr>
              <p:cNvSpPr txBox="1"/>
              <p:nvPr/>
            </p:nvSpPr>
            <p:spPr>
              <a:xfrm>
                <a:off x="6096000" y="3391399"/>
                <a:ext cx="2021839" cy="58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D3DD93-6AF1-4AAF-BE9E-B0EFB1D0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91399"/>
                <a:ext cx="2021839" cy="588879"/>
              </a:xfrm>
              <a:prstGeom prst="rect">
                <a:avLst/>
              </a:prstGeom>
              <a:blipFill>
                <a:blip r:embed="rId5"/>
                <a:stretch>
                  <a:fillRect l="-3916" b="-18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8EBBD0-4523-467B-94BD-04BD5AD31C04}"/>
                  </a:ext>
                </a:extLst>
              </p:cNvPr>
              <p:cNvSpPr txBox="1"/>
              <p:nvPr/>
            </p:nvSpPr>
            <p:spPr>
              <a:xfrm>
                <a:off x="6096000" y="3980278"/>
                <a:ext cx="6562264" cy="813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8EBBD0-4523-467B-94BD-04BD5AD31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80278"/>
                <a:ext cx="6562264" cy="813492"/>
              </a:xfrm>
              <a:prstGeom prst="rect">
                <a:avLst/>
              </a:prstGeom>
              <a:blipFill>
                <a:blip r:embed="rId6"/>
                <a:stretch>
                  <a:fillRect l="-1208" b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599F52-37BE-4FE4-ADF9-9EC6F2B820D5}"/>
              </a:ext>
            </a:extLst>
          </p:cNvPr>
          <p:cNvCxnSpPr>
            <a:cxnSpLocks/>
          </p:cNvCxnSpPr>
          <p:nvPr/>
        </p:nvCxnSpPr>
        <p:spPr>
          <a:xfrm>
            <a:off x="885016" y="2194560"/>
            <a:ext cx="0" cy="4663440"/>
          </a:xfrm>
          <a:prstGeom prst="straightConnector1">
            <a:avLst/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E2EC80-C735-4DE0-9289-E06DD0C67F82}"/>
              </a:ext>
            </a:extLst>
          </p:cNvPr>
          <p:cNvSpPr txBox="1"/>
          <p:nvPr/>
        </p:nvSpPr>
        <p:spPr>
          <a:xfrm>
            <a:off x="463651" y="1645454"/>
            <a:ext cx="93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time</a:t>
            </a:r>
            <a:endParaRPr lang="zh-CN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33353-AB92-4381-B128-5C1BFA158D93}"/>
              </a:ext>
            </a:extLst>
          </p:cNvPr>
          <p:cNvSpPr txBox="1"/>
          <p:nvPr/>
        </p:nvSpPr>
        <p:spPr>
          <a:xfrm>
            <a:off x="50292" y="2281855"/>
            <a:ext cx="84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1920s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E0C6FD-6462-4413-95A9-74FA88CDA7AA}"/>
              </a:ext>
            </a:extLst>
          </p:cNvPr>
          <p:cNvSpPr txBox="1"/>
          <p:nvPr/>
        </p:nvSpPr>
        <p:spPr>
          <a:xfrm>
            <a:off x="50292" y="3635623"/>
            <a:ext cx="84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1980s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8C3B-ACA1-4A47-8058-837E59C4D79D}"/>
              </a:ext>
            </a:extLst>
          </p:cNvPr>
          <p:cNvSpPr txBox="1"/>
          <p:nvPr/>
        </p:nvSpPr>
        <p:spPr>
          <a:xfrm>
            <a:off x="50292" y="4247381"/>
            <a:ext cx="84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2000s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D1AF5C-D79E-48A0-99A9-CEA1FE1E6698}"/>
                  </a:ext>
                </a:extLst>
              </p:cNvPr>
              <p:cNvSpPr txBox="1"/>
              <p:nvPr/>
            </p:nvSpPr>
            <p:spPr>
              <a:xfrm>
                <a:off x="1351829" y="4659936"/>
                <a:ext cx="6562264" cy="58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𝑛𝑒𝑡𝑤𝑜𝑟𝑘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D1AF5C-D79E-48A0-99A9-CEA1FE1E6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29" y="4659936"/>
                <a:ext cx="6562264" cy="588879"/>
              </a:xfrm>
              <a:prstGeom prst="rect">
                <a:avLst/>
              </a:prstGeom>
              <a:blipFill>
                <a:blip r:embed="rId7"/>
                <a:stretch>
                  <a:fillRect l="-1301" b="-18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DD38425-7FDA-4CAC-ACD7-578A55D238C6}"/>
              </a:ext>
            </a:extLst>
          </p:cNvPr>
          <p:cNvSpPr txBox="1"/>
          <p:nvPr/>
        </p:nvSpPr>
        <p:spPr>
          <a:xfrm>
            <a:off x="50292" y="4804725"/>
            <a:ext cx="84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2010s</a:t>
            </a:r>
            <a:endParaRPr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36207-B84A-448E-BBED-640D6BB5CA6F}"/>
              </a:ext>
            </a:extLst>
          </p:cNvPr>
          <p:cNvSpPr txBox="1"/>
          <p:nvPr/>
        </p:nvSpPr>
        <p:spPr>
          <a:xfrm>
            <a:off x="50292" y="5477421"/>
            <a:ext cx="84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2015s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08AA57-8F5C-4EA3-8926-16A3F5AE7B20}"/>
                  </a:ext>
                </a:extLst>
              </p:cNvPr>
              <p:cNvSpPr txBox="1"/>
              <p:nvPr/>
            </p:nvSpPr>
            <p:spPr>
              <a:xfrm>
                <a:off x="6096000" y="5273278"/>
                <a:ext cx="6562264" cy="58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𝑛𝑒𝑡𝑤𝑜𝑟𝑘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08AA57-8F5C-4EA3-8926-16A3F5AE7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73278"/>
                <a:ext cx="6562264" cy="587277"/>
              </a:xfrm>
              <a:prstGeom prst="rect">
                <a:avLst/>
              </a:prstGeom>
              <a:blipFill>
                <a:blip r:embed="rId8"/>
                <a:stretch>
                  <a:fillRect l="-1208" b="-19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33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4580D9-E912-4AC5-8E80-9027FFCB9FA4}"/>
              </a:ext>
            </a:extLst>
          </p:cNvPr>
          <p:cNvSpPr txBox="1"/>
          <p:nvPr/>
        </p:nvSpPr>
        <p:spPr>
          <a:xfrm>
            <a:off x="1339362" y="2160629"/>
            <a:ext cx="10029094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200" b="1" dirty="0"/>
              <a:t>Light Cone Transform in None-line-of-sight Imaging</a:t>
            </a:r>
          </a:p>
          <a:p>
            <a:pPr algn="r">
              <a:lnSpc>
                <a:spcPct val="200000"/>
              </a:lnSpc>
            </a:pPr>
            <a:r>
              <a:rPr lang="en-US" altLang="zh-CN" sz="2400" b="1" dirty="0"/>
              <a:t>——the application of signal and system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345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90906-B3F2-49A1-9D40-74AD48963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" y="311392"/>
            <a:ext cx="10889673" cy="4711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9AD0D-9777-434D-AE9F-7355DD3435B9}"/>
              </a:ext>
            </a:extLst>
          </p:cNvPr>
          <p:cNvSpPr txBox="1"/>
          <p:nvPr/>
        </p:nvSpPr>
        <p:spPr>
          <a:xfrm>
            <a:off x="7712363" y="219075"/>
            <a:ext cx="289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1.2m~1.5m, 0.15m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E062E1-7544-4933-80D7-03C1C373DA5C}"/>
                  </a:ext>
                </a:extLst>
              </p:cNvPr>
              <p:cNvSpPr txBox="1"/>
              <p:nvPr/>
            </p:nvSpPr>
            <p:spPr>
              <a:xfrm>
                <a:off x="906050" y="5115109"/>
                <a:ext cx="655781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Streak camera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SPAD</a:t>
                </a:r>
              </a:p>
              <a:p>
                <a:r>
                  <a:rPr lang="en-US" altLang="zh-CN" dirty="0"/>
                  <a:t>Line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pixel</a:t>
                </a:r>
              </a:p>
              <a:p>
                <a:r>
                  <a:rPr lang="en-US" altLang="zh-CN" b="0" dirty="0"/>
                  <a:t>Ellipsoid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dirty="0"/>
                  <a:t> sphere</a:t>
                </a:r>
              </a:p>
              <a:p>
                <a:r>
                  <a:rPr lang="en-US" altLang="zh-CN" dirty="0"/>
                  <a:t>Which part realizing scanning? Laser or camera(SPAD)?</a:t>
                </a:r>
              </a:p>
              <a:p>
                <a:r>
                  <a:rPr lang="en-US" altLang="zh-CN" dirty="0"/>
                  <a:t>Confocal setting: both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E062E1-7544-4933-80D7-03C1C373D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50" y="5115109"/>
                <a:ext cx="6557819" cy="1477328"/>
              </a:xfrm>
              <a:prstGeom prst="rect">
                <a:avLst/>
              </a:prstGeom>
              <a:blipFill>
                <a:blip r:embed="rId3"/>
                <a:stretch>
                  <a:fillRect l="-837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341E99-9F5A-4F1A-86BB-12D5BBE03191}"/>
              </a:ext>
            </a:extLst>
          </p:cNvPr>
          <p:cNvSpPr txBox="1"/>
          <p:nvPr/>
        </p:nvSpPr>
        <p:spPr>
          <a:xfrm>
            <a:off x="8135372" y="5438596"/>
            <a:ext cx="362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Benefits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1.Compact system</a:t>
            </a:r>
          </a:p>
          <a:p>
            <a:r>
              <a:rPr lang="en-US" altLang="zh-CN" sz="2400" dirty="0"/>
              <a:t>2.Retroreflective material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8757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D2CA3281-9CA2-4CB1-B2C4-747BD03AE7D9}"/>
              </a:ext>
            </a:extLst>
          </p:cNvPr>
          <p:cNvSpPr/>
          <p:nvPr/>
        </p:nvSpPr>
        <p:spPr>
          <a:xfrm>
            <a:off x="1381070" y="-1991137"/>
            <a:ext cx="4535054" cy="4535054"/>
          </a:xfrm>
          <a:prstGeom prst="arc">
            <a:avLst>
              <a:gd name="adj1" fmla="val 1758126"/>
              <a:gd name="adj2" fmla="val 4980598"/>
            </a:avLst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583FE602-36B2-4018-BB97-1BF69CF9C3D4}"/>
              </a:ext>
            </a:extLst>
          </p:cNvPr>
          <p:cNvSpPr/>
          <p:nvPr/>
        </p:nvSpPr>
        <p:spPr>
          <a:xfrm>
            <a:off x="1059125" y="-2277024"/>
            <a:ext cx="5106825" cy="5106825"/>
          </a:xfrm>
          <a:prstGeom prst="arc">
            <a:avLst>
              <a:gd name="adj1" fmla="val 1638970"/>
              <a:gd name="adj2" fmla="val 5045903"/>
            </a:avLst>
          </a:prstGeom>
          <a:noFill/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F62B20-689B-4DFB-9692-C3C29B44A755}"/>
              </a:ext>
            </a:extLst>
          </p:cNvPr>
          <p:cNvCxnSpPr>
            <a:cxnSpLocks/>
          </p:cNvCxnSpPr>
          <p:nvPr/>
        </p:nvCxnSpPr>
        <p:spPr>
          <a:xfrm>
            <a:off x="902104" y="276389"/>
            <a:ext cx="4196601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0F96E1-3046-460A-BD2E-5DB671DE3BDB}"/>
              </a:ext>
            </a:extLst>
          </p:cNvPr>
          <p:cNvCxnSpPr>
            <a:cxnSpLocks/>
          </p:cNvCxnSpPr>
          <p:nvPr/>
        </p:nvCxnSpPr>
        <p:spPr>
          <a:xfrm>
            <a:off x="2943339" y="1888419"/>
            <a:ext cx="0" cy="2479683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EAE0C2-EB38-4941-B859-1AC509F22D66}"/>
              </a:ext>
            </a:extLst>
          </p:cNvPr>
          <p:cNvSpPr/>
          <p:nvPr/>
        </p:nvSpPr>
        <p:spPr>
          <a:xfrm rot="18757832">
            <a:off x="776123" y="2686265"/>
            <a:ext cx="742643" cy="3958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0DBD4-C581-4B42-A2DE-2E45E81655EB}"/>
              </a:ext>
            </a:extLst>
          </p:cNvPr>
          <p:cNvSpPr txBox="1"/>
          <p:nvPr/>
        </p:nvSpPr>
        <p:spPr>
          <a:xfrm>
            <a:off x="451598" y="3449787"/>
            <a:ext cx="1605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Laser and SPAD</a:t>
            </a:r>
            <a:endParaRPr lang="zh-CN" altLang="en-US" sz="2400" b="1" dirty="0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532652EA-19B6-4B79-AE59-410945E0AF2D}"/>
              </a:ext>
            </a:extLst>
          </p:cNvPr>
          <p:cNvSpPr/>
          <p:nvPr/>
        </p:nvSpPr>
        <p:spPr>
          <a:xfrm>
            <a:off x="4423129" y="1791075"/>
            <a:ext cx="2189019" cy="2189019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BC047A-7952-4611-A81B-73B1121BECD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398929" y="276390"/>
            <a:ext cx="2249668" cy="2334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B8A826CE-7281-4A42-808A-47A21DED4F66}"/>
              </a:ext>
            </a:extLst>
          </p:cNvPr>
          <p:cNvSpPr/>
          <p:nvPr/>
        </p:nvSpPr>
        <p:spPr>
          <a:xfrm>
            <a:off x="1570414" y="-1774085"/>
            <a:ext cx="4096897" cy="4096897"/>
          </a:xfrm>
          <a:prstGeom prst="arc">
            <a:avLst>
              <a:gd name="adj1" fmla="val 1935528"/>
              <a:gd name="adj2" fmla="val 4761938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14639-A453-449F-B28D-74DA99F32231}"/>
                  </a:ext>
                </a:extLst>
              </p:cNvPr>
              <p:cNvSpPr txBox="1"/>
              <p:nvPr/>
            </p:nvSpPr>
            <p:spPr>
              <a:xfrm>
                <a:off x="993124" y="5270110"/>
                <a:ext cx="10345651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𝑡𝑐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14639-A453-449F-B28D-74DA99F32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24" y="5270110"/>
                <a:ext cx="10345651" cy="1235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677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D0E3EE-1128-45CA-BF77-0F61832364B2}"/>
              </a:ext>
            </a:extLst>
          </p:cNvPr>
          <p:cNvSpPr txBox="1"/>
          <p:nvPr/>
        </p:nvSpPr>
        <p:spPr>
          <a:xfrm>
            <a:off x="2262554" y="2967335"/>
            <a:ext cx="766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 to solve the NLOS problem by filtering methods?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1641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D4D08-B4AE-4F0F-BD7A-EE2A0498849E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C4A0D-2207-460A-9106-21991243768D}"/>
              </a:ext>
            </a:extLst>
          </p:cNvPr>
          <p:cNvSpPr txBox="1"/>
          <p:nvPr/>
        </p:nvSpPr>
        <p:spPr>
          <a:xfrm>
            <a:off x="0" y="4709900"/>
            <a:ext cx="346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Communication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84DE-7906-4D42-8B47-4D5B005B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3" y="881340"/>
            <a:ext cx="5044829" cy="3293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A1034-2845-4680-BDA5-D42ED1578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44" y="1184702"/>
            <a:ext cx="6420773" cy="313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6FE787-5F3B-4D91-BD85-320EDE8A27DC}"/>
              </a:ext>
            </a:extLst>
          </p:cNvPr>
          <p:cNvSpPr txBox="1"/>
          <p:nvPr/>
        </p:nvSpPr>
        <p:spPr>
          <a:xfrm>
            <a:off x="6224116" y="4655999"/>
            <a:ext cx="2857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2-D Imaging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BCADD-A531-4088-9E49-DC7683C8B7B3}"/>
                  </a:ext>
                </a:extLst>
              </p:cNvPr>
              <p:cNvSpPr txBox="1"/>
              <p:nvPr/>
            </p:nvSpPr>
            <p:spPr>
              <a:xfrm>
                <a:off x="505132" y="5256164"/>
                <a:ext cx="27168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BCADD-A531-4088-9E49-DC7683C8B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32" y="5256164"/>
                <a:ext cx="2716822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7B2042-C373-4936-B406-CF0232AE0682}"/>
                  </a:ext>
                </a:extLst>
              </p:cNvPr>
              <p:cNvSpPr txBox="1"/>
              <p:nvPr/>
            </p:nvSpPr>
            <p:spPr>
              <a:xfrm>
                <a:off x="5864986" y="5256164"/>
                <a:ext cx="35909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7B2042-C373-4936-B406-CF0232AE0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986" y="5256164"/>
                <a:ext cx="359094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14CF91-42FA-4347-A236-7AD71988BF2C}"/>
                  </a:ext>
                </a:extLst>
              </p:cNvPr>
              <p:cNvSpPr txBox="1"/>
              <p:nvPr/>
            </p:nvSpPr>
            <p:spPr>
              <a:xfrm>
                <a:off x="3312108" y="4655999"/>
                <a:ext cx="273750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/>
                  <a:t>: received 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CN" sz="2400" dirty="0"/>
                  <a:t>: medium effects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: transmitted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14CF91-42FA-4347-A236-7AD71988B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08" y="4655999"/>
                <a:ext cx="2737503" cy="1200329"/>
              </a:xfrm>
              <a:prstGeom prst="rect">
                <a:avLst/>
              </a:prstGeom>
              <a:blipFill>
                <a:blip r:embed="rId6"/>
                <a:stretch>
                  <a:fillRect l="-445" t="-3553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03BF00-219E-44F6-B420-984E979A32D1}"/>
                  </a:ext>
                </a:extLst>
              </p:cNvPr>
              <p:cNvSpPr txBox="1"/>
              <p:nvPr/>
            </p:nvSpPr>
            <p:spPr>
              <a:xfrm>
                <a:off x="9256614" y="4655999"/>
                <a:ext cx="30573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dirty="0"/>
                  <a:t>: object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𝒽</m:t>
                    </m:r>
                  </m:oMath>
                </a14:m>
                <a:r>
                  <a:rPr lang="en-US" altLang="zh-CN" sz="2400" dirty="0"/>
                  <a:t>: lens effects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: image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03BF00-219E-44F6-B420-984E979A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614" y="4655999"/>
                <a:ext cx="3057306" cy="1200329"/>
              </a:xfrm>
              <a:prstGeom prst="rect">
                <a:avLst/>
              </a:prstGeom>
              <a:blipFill>
                <a:blip r:embed="rId7"/>
                <a:stretch>
                  <a:fillRect l="-598" t="-3553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1D32F12-9075-4AE2-B561-CDBEDB4B7C62}"/>
              </a:ext>
            </a:extLst>
          </p:cNvPr>
          <p:cNvSpPr txBox="1"/>
          <p:nvPr/>
        </p:nvSpPr>
        <p:spPr>
          <a:xfrm>
            <a:off x="758120" y="5850365"/>
            <a:ext cx="61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Eg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42A41-25A2-4EE5-AEA3-C1293FFCC154}"/>
                  </a:ext>
                </a:extLst>
              </p:cNvPr>
              <p:cNvSpPr txBox="1"/>
              <p:nvPr/>
            </p:nvSpPr>
            <p:spPr>
              <a:xfrm>
                <a:off x="1082573" y="5850365"/>
                <a:ext cx="71969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Two important problem: 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/>
                  <a:t>How to predict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from any input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/>
                  <a:t>How to recover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any output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42A41-25A2-4EE5-AEA3-C1293FFCC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73" y="5850365"/>
                <a:ext cx="7196936" cy="923330"/>
              </a:xfrm>
              <a:prstGeom prst="rect">
                <a:avLst/>
              </a:prstGeom>
              <a:blipFill>
                <a:blip r:embed="rId8"/>
                <a:stretch>
                  <a:fillRect l="-763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857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D4D08-B4AE-4F0F-BD7A-EE2A0498849E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84DE-7906-4D42-8B47-4D5B005B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3" y="820380"/>
            <a:ext cx="5044829" cy="3293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A1034-2845-4680-BDA5-D42ED1578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44" y="1123742"/>
            <a:ext cx="6420773" cy="3133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C491DC-3F47-4DBE-B0F3-7090D73526A3}"/>
                  </a:ext>
                </a:extLst>
              </p:cNvPr>
              <p:cNvSpPr txBox="1"/>
              <p:nvPr/>
            </p:nvSpPr>
            <p:spPr>
              <a:xfrm>
                <a:off x="197883" y="5192953"/>
                <a:ext cx="27168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C491DC-3F47-4DBE-B0F3-7090D735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83" y="5192953"/>
                <a:ext cx="2716822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015D67-07EA-4144-9DAC-88E1DA1CA348}"/>
                  </a:ext>
                </a:extLst>
              </p:cNvPr>
              <p:cNvSpPr txBox="1"/>
              <p:nvPr/>
            </p:nvSpPr>
            <p:spPr>
              <a:xfrm>
                <a:off x="5720120" y="5055511"/>
                <a:ext cx="35909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015D67-07EA-4144-9DAC-88E1DA1CA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120" y="5055511"/>
                <a:ext cx="359094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3564FC-ED12-4E06-BCB8-16118A45280A}"/>
                  </a:ext>
                </a:extLst>
              </p:cNvPr>
              <p:cNvSpPr txBox="1"/>
              <p:nvPr/>
            </p:nvSpPr>
            <p:spPr>
              <a:xfrm>
                <a:off x="2596896" y="4315787"/>
                <a:ext cx="347151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Linearity: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𝑘𝑟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𝑘𝑠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en-US" altLang="zh-CN" sz="1800" b="1" dirty="0"/>
                  <a:t>Time-invariant:</a:t>
                </a:r>
                <a:endParaRPr lang="zh-CN" altLang="en-US" sz="1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3564FC-ED12-4E06-BCB8-16118A452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896" y="4315787"/>
                <a:ext cx="3471511" cy="1754326"/>
              </a:xfrm>
              <a:prstGeom prst="rect">
                <a:avLst/>
              </a:prstGeom>
              <a:blipFill>
                <a:blip r:embed="rId6"/>
                <a:stretch>
                  <a:fillRect l="-1406" t="-2083" b="-2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3AD39C-CFB0-427E-B02C-07D7A801DA6A}"/>
                  </a:ext>
                </a:extLst>
              </p:cNvPr>
              <p:cNvSpPr txBox="1"/>
              <p:nvPr/>
            </p:nvSpPr>
            <p:spPr>
              <a:xfrm>
                <a:off x="8904660" y="4315787"/>
                <a:ext cx="3526697" cy="201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Linearity: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𝒽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𝒽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800" dirty="0"/>
              </a:p>
              <a:p>
                <a:r>
                  <a:rPr lang="en-US" altLang="zh-CN" sz="1800" b="1" dirty="0"/>
                  <a:t>Space-invariant:</a:t>
                </a:r>
                <a:endParaRPr lang="zh-CN" altLang="en-US" sz="1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3AD39C-CFB0-427E-B02C-07D7A801D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660" y="4315787"/>
                <a:ext cx="3526697" cy="2018630"/>
              </a:xfrm>
              <a:prstGeom prst="rect">
                <a:avLst/>
              </a:prstGeom>
              <a:blipFill>
                <a:blip r:embed="rId7"/>
                <a:stretch>
                  <a:fillRect l="-1557" t="-1813" b="-2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75414B-0BE8-4E61-B7D0-ED2752D5419F}"/>
                  </a:ext>
                </a:extLst>
              </p:cNvPr>
              <p:cNvSpPr txBox="1"/>
              <p:nvPr/>
            </p:nvSpPr>
            <p:spPr>
              <a:xfrm>
                <a:off x="603930" y="6196969"/>
                <a:ext cx="7727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How to make use of properties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𝒽</m:t>
                    </m:r>
                  </m:oMath>
                </a14:m>
                <a:r>
                  <a:rPr lang="en-US" altLang="zh-CN" sz="2400" dirty="0"/>
                  <a:t>?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75414B-0BE8-4E61-B7D0-ED2752D54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30" y="6196969"/>
                <a:ext cx="7727269" cy="461665"/>
              </a:xfrm>
              <a:prstGeom prst="rect">
                <a:avLst/>
              </a:prstGeom>
              <a:blipFill>
                <a:blip r:embed="rId8"/>
                <a:stretch>
                  <a:fillRect l="-1183"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D6B56A-9E7D-4572-97A9-02B71CDCAB46}"/>
              </a:ext>
            </a:extLst>
          </p:cNvPr>
          <p:cNvSpPr txBox="1"/>
          <p:nvPr/>
        </p:nvSpPr>
        <p:spPr>
          <a:xfrm>
            <a:off x="100398" y="4361953"/>
            <a:ext cx="2505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Communication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38DDC-F4EA-4F7B-B73E-C6C7598F7D53}"/>
              </a:ext>
            </a:extLst>
          </p:cNvPr>
          <p:cNvSpPr txBox="1"/>
          <p:nvPr/>
        </p:nvSpPr>
        <p:spPr>
          <a:xfrm>
            <a:off x="6123595" y="4623146"/>
            <a:ext cx="2857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2-D Imaging system</a:t>
            </a:r>
          </a:p>
        </p:txBody>
      </p:sp>
    </p:spTree>
    <p:extLst>
      <p:ext uri="{BB962C8B-B14F-4D97-AF65-F5344CB8AC3E}">
        <p14:creationId xmlns:p14="http://schemas.microsoft.com/office/powerpoint/2010/main" val="2505127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EE8302A-07EC-423B-BE8A-E8503AC82E3D}"/>
                  </a:ext>
                </a:extLst>
              </p:cNvPr>
              <p:cNvSpPr txBox="1"/>
              <p:nvPr/>
            </p:nvSpPr>
            <p:spPr>
              <a:xfrm>
                <a:off x="-494784" y="3179208"/>
                <a:ext cx="11332896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EE8302A-07EC-423B-BE8A-E8503AC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4784" y="3179208"/>
                <a:ext cx="11332896" cy="11698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8E5D750-832A-46ED-B2B1-D85739AE0B84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81087-0FF9-4C75-9084-F116116E8339}"/>
                  </a:ext>
                </a:extLst>
              </p:cNvPr>
              <p:cNvSpPr txBox="1"/>
              <p:nvPr/>
            </p:nvSpPr>
            <p:spPr>
              <a:xfrm>
                <a:off x="7922160" y="425654"/>
                <a:ext cx="27168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81087-0FF9-4C75-9084-F116116E8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160" y="425654"/>
                <a:ext cx="2716822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9070F0-275B-4968-96DA-12ABA26C0CE2}"/>
                  </a:ext>
                </a:extLst>
              </p:cNvPr>
              <p:cNvSpPr txBox="1"/>
              <p:nvPr/>
            </p:nvSpPr>
            <p:spPr>
              <a:xfrm>
                <a:off x="7544816" y="844468"/>
                <a:ext cx="347151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Linearity: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𝑘𝑟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𝑘𝑠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en-US" altLang="zh-CN" sz="1800" b="1" dirty="0"/>
                  <a:t>Time-invariant:</a:t>
                </a:r>
                <a:endParaRPr lang="zh-CN" altLang="en-US" sz="1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9070F0-275B-4968-96DA-12ABA26C0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16" y="844468"/>
                <a:ext cx="3471511" cy="1754326"/>
              </a:xfrm>
              <a:prstGeom prst="rect">
                <a:avLst/>
              </a:prstGeom>
              <a:blipFill>
                <a:blip r:embed="rId4"/>
                <a:stretch>
                  <a:fillRect l="-1582" t="-2091" b="-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F37739-D625-43A3-8878-51C4D5E985AD}"/>
                  </a:ext>
                </a:extLst>
              </p:cNvPr>
              <p:cNvSpPr txBox="1"/>
              <p:nvPr/>
            </p:nvSpPr>
            <p:spPr>
              <a:xfrm>
                <a:off x="382103" y="699173"/>
                <a:ext cx="3887738" cy="58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Consider the LTI system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F37739-D625-43A3-8878-51C4D5E98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3" y="699173"/>
                <a:ext cx="3887738" cy="588879"/>
              </a:xfrm>
              <a:prstGeom prst="rect">
                <a:avLst/>
              </a:prstGeom>
              <a:blipFill>
                <a:blip r:embed="rId5"/>
                <a:stretch>
                  <a:fillRect l="-251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38CC61-1A5B-492C-81BD-A5C3E1CD0F7D}"/>
                  </a:ext>
                </a:extLst>
              </p:cNvPr>
              <p:cNvSpPr txBox="1"/>
              <p:nvPr/>
            </p:nvSpPr>
            <p:spPr>
              <a:xfrm>
                <a:off x="780527" y="4470956"/>
                <a:ext cx="3058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38CC61-1A5B-492C-81BD-A5C3E1CD0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27" y="4470956"/>
                <a:ext cx="305816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C538B30-B860-49EF-B9DC-F2DCEB5A4977}"/>
              </a:ext>
            </a:extLst>
          </p:cNvPr>
          <p:cNvGrpSpPr/>
          <p:nvPr/>
        </p:nvGrpSpPr>
        <p:grpSpPr>
          <a:xfrm>
            <a:off x="688597" y="1275253"/>
            <a:ext cx="5006044" cy="1783419"/>
            <a:chOff x="840997" y="910329"/>
            <a:chExt cx="5006044" cy="178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9AA3C2-ADFB-4F64-97A3-E6F32BDD8B3B}"/>
                    </a:ext>
                  </a:extLst>
                </p:cNvPr>
                <p:cNvSpPr txBox="1"/>
                <p:nvPr/>
              </p:nvSpPr>
              <p:spPr>
                <a:xfrm>
                  <a:off x="1686560" y="112776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𝜹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9AA3C2-ADFB-4F64-97A3-E6F32BDD8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1127760"/>
                  <a:ext cx="91440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89E657-97A4-4378-B21E-F86C4C39E596}"/>
                    </a:ext>
                  </a:extLst>
                </p:cNvPr>
                <p:cNvSpPr txBox="1"/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89E657-97A4-4378-B21E-F86C4C39E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F73381-529F-40C5-BAA2-D09B07B1926E}"/>
                    </a:ext>
                  </a:extLst>
                </p:cNvPr>
                <p:cNvSpPr txBox="1"/>
                <p:nvPr/>
              </p:nvSpPr>
              <p:spPr>
                <a:xfrm>
                  <a:off x="3872564" y="112776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F73381-529F-40C5-BAA2-D09B07B19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564" y="1127760"/>
                  <a:ext cx="914400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BB9A3D-9049-4EA9-8876-4ACCFE86B964}"/>
                    </a:ext>
                  </a:extLst>
                </p:cNvPr>
                <p:cNvSpPr txBox="1"/>
                <p:nvPr/>
              </p:nvSpPr>
              <p:spPr>
                <a:xfrm>
                  <a:off x="3872564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BB9A3D-9049-4EA9-8876-4ACCFE86B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564" y="2232083"/>
                  <a:ext cx="91440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F486EB6-658D-4A2A-BF40-830EAE5806BE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00960" y="1358593"/>
              <a:ext cx="12716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2EB4972-8967-4321-AC32-E781B602253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00960" y="2462916"/>
              <a:ext cx="12716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D45247-1C52-4CE0-8B1E-4A02758F96F2}"/>
                    </a:ext>
                  </a:extLst>
                </p:cNvPr>
                <p:cNvSpPr txBox="1"/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D45247-1C52-4CE0-8B1E-4A02758F9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192D9C-C3FE-4CF3-9C66-355C6F5AA644}"/>
                    </a:ext>
                  </a:extLst>
                </p:cNvPr>
                <p:cNvSpPr txBox="1"/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192D9C-C3FE-4CF3-9C66-355C6F5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7CCBE4-093F-4C20-9FF8-008991856B59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flipV="1">
              <a:off x="2143760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C87BFF-3F93-4BAA-88A1-FBCFE0561094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329764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F9AE7-BE8D-40C9-9D99-AF24284F5EAA}"/>
                </a:ext>
              </a:extLst>
            </p:cNvPr>
            <p:cNvSpPr txBox="1"/>
            <p:nvPr/>
          </p:nvSpPr>
          <p:spPr>
            <a:xfrm>
              <a:off x="840997" y="1487921"/>
              <a:ext cx="135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analysis</a:t>
              </a:r>
              <a:endParaRPr lang="zh-CN" altLang="en-US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21DCB1-3B58-4AFB-A267-FDBFF313E9A9}"/>
                </a:ext>
              </a:extLst>
            </p:cNvPr>
            <p:cNvSpPr txBox="1"/>
            <p:nvPr/>
          </p:nvSpPr>
          <p:spPr>
            <a:xfrm>
              <a:off x="4298735" y="1451550"/>
              <a:ext cx="15483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synthesis</a:t>
              </a:r>
              <a:endParaRPr lang="zh-CN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8B9E80-E02C-48B3-BDAF-82C9566CBF54}"/>
                  </a:ext>
                </a:extLst>
              </p:cNvPr>
              <p:cNvSpPr txBox="1"/>
              <p:nvPr/>
            </p:nvSpPr>
            <p:spPr>
              <a:xfrm>
                <a:off x="331693" y="3053747"/>
                <a:ext cx="6096000" cy="464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can be decomposed as linear combination of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8B9E80-E02C-48B3-BDAF-82C9566CB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3" y="3053747"/>
                <a:ext cx="6096000" cy="464743"/>
              </a:xfrm>
              <a:prstGeom prst="rect">
                <a:avLst/>
              </a:prstGeom>
              <a:blipFill>
                <a:blip r:embed="rId1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857A7F0-30B4-42E4-BB41-D4458A557202}"/>
              </a:ext>
            </a:extLst>
          </p:cNvPr>
          <p:cNvSpPr txBox="1"/>
          <p:nvPr/>
        </p:nvSpPr>
        <p:spPr>
          <a:xfrm>
            <a:off x="331693" y="3996517"/>
            <a:ext cx="6096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And we can define </a:t>
            </a:r>
            <a:r>
              <a:rPr lang="en-US" altLang="zh-CN" b="1" dirty="0"/>
              <a:t>unit impulse response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3E5118-0F3E-4D95-949D-113417BE4B67}"/>
              </a:ext>
            </a:extLst>
          </p:cNvPr>
          <p:cNvSpPr txBox="1"/>
          <p:nvPr/>
        </p:nvSpPr>
        <p:spPr>
          <a:xfrm>
            <a:off x="331693" y="4888109"/>
            <a:ext cx="6096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From </a:t>
            </a:r>
            <a:r>
              <a:rPr lang="en-US" altLang="zh-CN" sz="1800" dirty="0"/>
              <a:t>linearity and invariancy we know that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F3283E-A8A9-4DBA-AE53-EC8AD7C8D50A}"/>
                  </a:ext>
                </a:extLst>
              </p:cNvPr>
              <p:cNvSpPr txBox="1"/>
              <p:nvPr/>
            </p:nvSpPr>
            <p:spPr>
              <a:xfrm>
                <a:off x="776458" y="5437844"/>
                <a:ext cx="12716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F3283E-A8A9-4DBA-AE53-EC8AD7C8D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58" y="5437844"/>
                <a:ext cx="1271604" cy="461665"/>
              </a:xfrm>
              <a:prstGeom prst="rect">
                <a:avLst/>
              </a:prstGeom>
              <a:blipFill>
                <a:blip r:embed="rId14"/>
                <a:stretch>
                  <a:fillRect r="-2392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05F55F-9BF6-465D-8624-93CBCEAF4E0F}"/>
                  </a:ext>
                </a:extLst>
              </p:cNvPr>
              <p:cNvSpPr txBox="1"/>
              <p:nvPr/>
            </p:nvSpPr>
            <p:spPr>
              <a:xfrm>
                <a:off x="2362419" y="5229344"/>
                <a:ext cx="548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05F55F-9BF6-465D-8624-93CBCEAF4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419" y="5229344"/>
                <a:ext cx="54864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971F52-CE73-4103-8CC8-0B6B86368BD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048062" y="5668677"/>
            <a:ext cx="124549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78621D-8650-4DC0-9F11-8C5906666D60}"/>
                  </a:ext>
                </a:extLst>
              </p:cNvPr>
              <p:cNvSpPr txBox="1"/>
              <p:nvPr/>
            </p:nvSpPr>
            <p:spPr>
              <a:xfrm>
                <a:off x="3225416" y="5437843"/>
                <a:ext cx="13913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78621D-8650-4DC0-9F11-8C5906666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416" y="5437843"/>
                <a:ext cx="1391382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887AF-A0B9-4A9F-92D1-C8B6B41F3715}"/>
                  </a:ext>
                </a:extLst>
              </p:cNvPr>
              <p:cNvSpPr txBox="1"/>
              <p:nvPr/>
            </p:nvSpPr>
            <p:spPr>
              <a:xfrm>
                <a:off x="-299121" y="5616178"/>
                <a:ext cx="2747681" cy="116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5887AF-A0B9-4A9F-92D1-C8B6B41F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9121" y="5616178"/>
                <a:ext cx="2747681" cy="11630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9A8CC4-62FA-4C2E-961A-C29BFE081EA3}"/>
              </a:ext>
            </a:extLst>
          </p:cNvPr>
          <p:cNvCxnSpPr>
            <a:cxnSpLocks/>
          </p:cNvCxnSpPr>
          <p:nvPr/>
        </p:nvCxnSpPr>
        <p:spPr>
          <a:xfrm>
            <a:off x="2109920" y="6222017"/>
            <a:ext cx="127160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73971B-AAD3-4AA4-9384-E6698141BD6C}"/>
                  </a:ext>
                </a:extLst>
              </p:cNvPr>
              <p:cNvSpPr txBox="1"/>
              <p:nvPr/>
            </p:nvSpPr>
            <p:spPr>
              <a:xfrm>
                <a:off x="2427875" y="5773753"/>
                <a:ext cx="548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73971B-AAD3-4AA4-9384-E6698141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875" y="5773753"/>
                <a:ext cx="54864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DBB2D8-BB64-43B6-9E75-353D311EF9E6}"/>
                  </a:ext>
                </a:extLst>
              </p:cNvPr>
              <p:cNvSpPr txBox="1"/>
              <p:nvPr/>
            </p:nvSpPr>
            <p:spPr>
              <a:xfrm>
                <a:off x="3286335" y="5789214"/>
                <a:ext cx="2327742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DBB2D8-BB64-43B6-9E75-353D311E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335" y="5789214"/>
                <a:ext cx="2327742" cy="995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6DFAF9-756A-4A45-8D8E-337DD900A266}"/>
                  </a:ext>
                </a:extLst>
              </p:cNvPr>
              <p:cNvSpPr txBox="1"/>
              <p:nvPr/>
            </p:nvSpPr>
            <p:spPr>
              <a:xfrm>
                <a:off x="5694641" y="5460176"/>
                <a:ext cx="3907930" cy="172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Which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  <a:p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6DFAF9-756A-4A45-8D8E-337DD900A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41" y="5460176"/>
                <a:ext cx="3907930" cy="1726948"/>
              </a:xfrm>
              <a:prstGeom prst="rect">
                <a:avLst/>
              </a:prstGeom>
              <a:blipFill>
                <a:blip r:embed="rId20"/>
                <a:stretch>
                  <a:fillRect l="-2340" t="-2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148A3A0-3928-4C01-A945-AF7549016DA7}"/>
                  </a:ext>
                </a:extLst>
              </p:cNvPr>
              <p:cNvSpPr txBox="1"/>
              <p:nvPr/>
            </p:nvSpPr>
            <p:spPr>
              <a:xfrm>
                <a:off x="9269806" y="4373681"/>
                <a:ext cx="2890365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The first question: 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/>
                  <a:t>How to predict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from any input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?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148A3A0-3928-4C01-A945-AF7549016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806" y="4373681"/>
                <a:ext cx="2890365" cy="1061829"/>
              </a:xfrm>
              <a:prstGeom prst="rect">
                <a:avLst/>
              </a:prstGeom>
              <a:blipFill>
                <a:blip r:embed="rId21"/>
                <a:stretch>
                  <a:fillRect l="-189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054A61F-E783-490C-BFC0-C830181CFE5F}"/>
              </a:ext>
            </a:extLst>
          </p:cNvPr>
          <p:cNvSpPr txBox="1"/>
          <p:nvPr/>
        </p:nvSpPr>
        <p:spPr>
          <a:xfrm>
            <a:off x="9301635" y="5475583"/>
            <a:ext cx="2890365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unit impulse response </a:t>
            </a:r>
            <a:r>
              <a:rPr lang="en-US" altLang="zh-CN" dirty="0"/>
              <a:t>is able to describe the LTI system.</a:t>
            </a:r>
          </a:p>
        </p:txBody>
      </p:sp>
    </p:spTree>
    <p:extLst>
      <p:ext uri="{BB962C8B-B14F-4D97-AF65-F5344CB8AC3E}">
        <p14:creationId xmlns:p14="http://schemas.microsoft.com/office/powerpoint/2010/main" val="944084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74AB54-3FE6-4122-8D47-C7D65B132ED1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7393E-7DE2-4325-B9B9-E3229BB26AA3}"/>
              </a:ext>
            </a:extLst>
          </p:cNvPr>
          <p:cNvGrpSpPr/>
          <p:nvPr/>
        </p:nvGrpSpPr>
        <p:grpSpPr>
          <a:xfrm>
            <a:off x="331693" y="871841"/>
            <a:ext cx="5006044" cy="1783419"/>
            <a:chOff x="840997" y="910329"/>
            <a:chExt cx="5006044" cy="178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4E64BA9-9FB4-49F2-9413-DF36BEF02558}"/>
                    </a:ext>
                  </a:extLst>
                </p:cNvPr>
                <p:cNvSpPr txBox="1"/>
                <p:nvPr/>
              </p:nvSpPr>
              <p:spPr>
                <a:xfrm>
                  <a:off x="1686560" y="112776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𝜹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9AA3C2-ADFB-4F64-97A3-E6F32BDD8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1127760"/>
                  <a:ext cx="91440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802B2D-76D4-41CE-9470-3408658E8CD0}"/>
                    </a:ext>
                  </a:extLst>
                </p:cNvPr>
                <p:cNvSpPr txBox="1"/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89E657-97A4-4378-B21E-F86C4C39E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6097D3-3874-4BFC-9F1F-F89DC6CB6EC3}"/>
                    </a:ext>
                  </a:extLst>
                </p:cNvPr>
                <p:cNvSpPr txBox="1"/>
                <p:nvPr/>
              </p:nvSpPr>
              <p:spPr>
                <a:xfrm>
                  <a:off x="3872564" y="112776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6097D3-3874-4BFC-9F1F-F89DC6CB6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564" y="1127760"/>
                  <a:ext cx="91440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20F26E-6F7F-4BF3-AC5A-DDC4B94167C2}"/>
                    </a:ext>
                  </a:extLst>
                </p:cNvPr>
                <p:cNvSpPr txBox="1"/>
                <p:nvPr/>
              </p:nvSpPr>
              <p:spPr>
                <a:xfrm>
                  <a:off x="3872564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BB9A3D-9049-4EA9-8876-4ACCFE86B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564" y="2232083"/>
                  <a:ext cx="914400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225F5A-BA66-47FB-A60A-1149743A8FB7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2600960" y="1358593"/>
              <a:ext cx="12716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FBD3EC8-608C-4A6D-A12C-AD5E90BEE067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00960" y="2462916"/>
              <a:ext cx="12716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12AD34-8725-4906-A5B6-FC0C23F91FD9}"/>
                    </a:ext>
                  </a:extLst>
                </p:cNvPr>
                <p:cNvSpPr txBox="1"/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D45247-1C52-4CE0-8B1E-4A02758F9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E0D343B-FEC5-4A67-9BD1-F0BDFB57BAFD}"/>
                    </a:ext>
                  </a:extLst>
                </p:cNvPr>
                <p:cNvSpPr txBox="1"/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192D9C-C3FE-4CF3-9C66-355C6F5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97D45F-0B47-439D-96FF-D3AED38B7EFB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2143760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EEA0E39-69C7-4944-ACFD-BEC90F04F5D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4329764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703A4B-D8B0-42FA-B1EC-1B1E60B104EE}"/>
                </a:ext>
              </a:extLst>
            </p:cNvPr>
            <p:cNvSpPr txBox="1"/>
            <p:nvPr/>
          </p:nvSpPr>
          <p:spPr>
            <a:xfrm>
              <a:off x="840997" y="1487921"/>
              <a:ext cx="135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analysis</a:t>
              </a:r>
              <a:endParaRPr lang="zh-CN" alt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925B59-1724-48CE-82CC-DC1B5248B9EC}"/>
                </a:ext>
              </a:extLst>
            </p:cNvPr>
            <p:cNvSpPr txBox="1"/>
            <p:nvPr/>
          </p:nvSpPr>
          <p:spPr>
            <a:xfrm>
              <a:off x="4298735" y="1451550"/>
              <a:ext cx="15483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synthesis</a:t>
              </a:r>
              <a:endParaRPr lang="zh-CN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1FD5F6-A8D5-442A-9C99-B90B19981A0A}"/>
                  </a:ext>
                </a:extLst>
              </p:cNvPr>
              <p:cNvSpPr txBox="1"/>
              <p:nvPr/>
            </p:nvSpPr>
            <p:spPr>
              <a:xfrm>
                <a:off x="390253" y="3956597"/>
                <a:ext cx="5712072" cy="988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1FD5F6-A8D5-442A-9C99-B90B19981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53" y="3956597"/>
                <a:ext cx="5712072" cy="9882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D828DC7-8182-4F64-A3AC-47344642FF07}"/>
              </a:ext>
            </a:extLst>
          </p:cNvPr>
          <p:cNvSpPr txBox="1"/>
          <p:nvPr/>
        </p:nvSpPr>
        <p:spPr>
          <a:xfrm>
            <a:off x="741431" y="5189401"/>
            <a:ext cx="352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Which is defined as convolution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E87E77-210E-4876-8D34-7B8A0CC5A5C6}"/>
                  </a:ext>
                </a:extLst>
              </p:cNvPr>
              <p:cNvSpPr txBox="1"/>
              <p:nvPr/>
            </p:nvSpPr>
            <p:spPr>
              <a:xfrm>
                <a:off x="741431" y="5765456"/>
                <a:ext cx="6096000" cy="880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The second question: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2. How to recover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any output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E87E77-210E-4876-8D34-7B8A0CC5A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31" y="5765456"/>
                <a:ext cx="6096000" cy="880241"/>
              </a:xfrm>
              <a:prstGeom prst="rect">
                <a:avLst/>
              </a:prstGeom>
              <a:blipFill>
                <a:blip r:embed="rId13"/>
                <a:stretch>
                  <a:fillRect l="-900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97092F-9119-477E-B0F5-58677DCF2F1E}"/>
                  </a:ext>
                </a:extLst>
              </p:cNvPr>
              <p:cNvSpPr txBox="1"/>
              <p:nvPr/>
            </p:nvSpPr>
            <p:spPr>
              <a:xfrm>
                <a:off x="7237504" y="471675"/>
                <a:ext cx="444126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97092F-9119-477E-B0F5-58677DCF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04" y="471675"/>
                <a:ext cx="4441264" cy="11698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4C1382-0780-4E78-9DEC-E1CFEB2D3224}"/>
                  </a:ext>
                </a:extLst>
              </p:cNvPr>
              <p:cNvSpPr txBox="1"/>
              <p:nvPr/>
            </p:nvSpPr>
            <p:spPr>
              <a:xfrm>
                <a:off x="7501455" y="1321545"/>
                <a:ext cx="395017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4C1382-0780-4E78-9DEC-E1CFEB2D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5" y="1321545"/>
                <a:ext cx="3950174" cy="11698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3575E8-6B8C-4337-971B-602C67F9888F}"/>
                  </a:ext>
                </a:extLst>
              </p:cNvPr>
              <p:cNvSpPr txBox="1"/>
              <p:nvPr/>
            </p:nvSpPr>
            <p:spPr>
              <a:xfrm>
                <a:off x="449389" y="2809452"/>
                <a:ext cx="5451560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e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3575E8-6B8C-4337-971B-602C67F9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89" y="2809452"/>
                <a:ext cx="5451560" cy="11698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31E6EF-40AD-4FCF-B066-01DC67B17E31}"/>
                  </a:ext>
                </a:extLst>
              </p:cNvPr>
              <p:cNvSpPr txBox="1"/>
              <p:nvPr/>
            </p:nvSpPr>
            <p:spPr>
              <a:xfrm>
                <a:off x="6528496" y="2034847"/>
                <a:ext cx="5718237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We hope that: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are inter-resolvable.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inter-resolvable.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31E6EF-40AD-4FCF-B066-01DC67B1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96" y="2034847"/>
                <a:ext cx="5718237" cy="1295739"/>
              </a:xfrm>
              <a:prstGeom prst="rect">
                <a:avLst/>
              </a:prstGeom>
              <a:blipFill>
                <a:blip r:embed="rId17"/>
                <a:stretch>
                  <a:fillRect l="-959" b="-7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6B7C87D8-387C-4D14-AE6A-ACD327A67D70}"/>
              </a:ext>
            </a:extLst>
          </p:cNvPr>
          <p:cNvSpPr txBox="1"/>
          <p:nvPr/>
        </p:nvSpPr>
        <p:spPr>
          <a:xfrm>
            <a:off x="6616637" y="3347390"/>
            <a:ext cx="412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According to the LTI system: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D88E6E3-F97D-4575-B556-0A68CB9529C3}"/>
                  </a:ext>
                </a:extLst>
              </p:cNvPr>
              <p:cNvSpPr txBox="1"/>
              <p:nvPr/>
            </p:nvSpPr>
            <p:spPr>
              <a:xfrm>
                <a:off x="7067710" y="3828916"/>
                <a:ext cx="10566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D88E6E3-F97D-4575-B556-0A68CB95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710" y="3828916"/>
                <a:ext cx="1056681" cy="461665"/>
              </a:xfrm>
              <a:prstGeom prst="rect">
                <a:avLst/>
              </a:prstGeom>
              <a:blipFill>
                <a:blip r:embed="rId19"/>
                <a:stretch>
                  <a:fillRect r="-575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F3FF6B-55CB-4B58-81A6-8CDCF27B3125}"/>
              </a:ext>
            </a:extLst>
          </p:cNvPr>
          <p:cNvCxnSpPr>
            <a:cxnSpLocks/>
          </p:cNvCxnSpPr>
          <p:nvPr/>
        </p:nvCxnSpPr>
        <p:spPr>
          <a:xfrm>
            <a:off x="8144005" y="4061770"/>
            <a:ext cx="127160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719122-3832-48E0-9A76-C41D51C33B29}"/>
                  </a:ext>
                </a:extLst>
              </p:cNvPr>
              <p:cNvSpPr txBox="1"/>
              <p:nvPr/>
            </p:nvSpPr>
            <p:spPr>
              <a:xfrm>
                <a:off x="8461960" y="3613506"/>
                <a:ext cx="548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719122-3832-48E0-9A76-C41D51C33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960" y="3613506"/>
                <a:ext cx="548640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D3BA841-E9A1-4FA0-AF3C-FC310BB8D3BB}"/>
                  </a:ext>
                </a:extLst>
              </p:cNvPr>
              <p:cNvSpPr txBox="1"/>
              <p:nvPr/>
            </p:nvSpPr>
            <p:spPr>
              <a:xfrm>
                <a:off x="9218419" y="3800777"/>
                <a:ext cx="19862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altLang="zh-CN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D3BA841-E9A1-4FA0-AF3C-FC310BB8D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419" y="3800777"/>
                <a:ext cx="1986280" cy="461665"/>
              </a:xfrm>
              <a:prstGeom prst="rect">
                <a:avLst/>
              </a:prstGeom>
              <a:blipFill>
                <a:blip r:embed="rId2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11056A-8C9F-48E1-9209-D2D7DA03C890}"/>
              </a:ext>
            </a:extLst>
          </p:cNvPr>
          <p:cNvCxnSpPr>
            <a:cxnSpLocks/>
          </p:cNvCxnSpPr>
          <p:nvPr/>
        </p:nvCxnSpPr>
        <p:spPr>
          <a:xfrm>
            <a:off x="8144005" y="4715377"/>
            <a:ext cx="127160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16736F3-2F79-4A71-9017-084C3662B533}"/>
                  </a:ext>
                </a:extLst>
              </p:cNvPr>
              <p:cNvSpPr txBox="1"/>
              <p:nvPr/>
            </p:nvSpPr>
            <p:spPr>
              <a:xfrm>
                <a:off x="8461960" y="4267113"/>
                <a:ext cx="548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16736F3-2F79-4A71-9017-084C3662B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960" y="4267113"/>
                <a:ext cx="548640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D0343AF-E869-46F9-B3F7-8BE56CA66012}"/>
                  </a:ext>
                </a:extLst>
              </p:cNvPr>
              <p:cNvSpPr txBox="1"/>
              <p:nvPr/>
            </p:nvSpPr>
            <p:spPr>
              <a:xfrm>
                <a:off x="9089776" y="4068458"/>
                <a:ext cx="2960410" cy="116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altLang="zh-CN" sz="2400" b="1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D0343AF-E869-46F9-B3F7-8BE56CA66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776" y="4068458"/>
                <a:ext cx="2960410" cy="11630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A6DC73D-CA97-43E8-BE2F-CFE26BDE4D25}"/>
                  </a:ext>
                </a:extLst>
              </p:cNvPr>
              <p:cNvSpPr txBox="1"/>
              <p:nvPr/>
            </p:nvSpPr>
            <p:spPr>
              <a:xfrm>
                <a:off x="9242326" y="5122495"/>
                <a:ext cx="10058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A6DC73D-CA97-43E8-BE2F-CFE26BDE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326" y="5122495"/>
                <a:ext cx="1005809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43A9BD-5758-449D-ADB0-30796A53EF66}"/>
                  </a:ext>
                </a:extLst>
              </p:cNvPr>
              <p:cNvSpPr txBox="1"/>
              <p:nvPr/>
            </p:nvSpPr>
            <p:spPr>
              <a:xfrm>
                <a:off x="6072397" y="4115702"/>
                <a:ext cx="2146060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43A9BD-5758-449D-ADB0-30796A53E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397" y="4115702"/>
                <a:ext cx="2146060" cy="116980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598A71A-7857-4C73-910B-0B6AF92353A0}"/>
                  </a:ext>
                </a:extLst>
              </p:cNvPr>
              <p:cNvSpPr txBox="1"/>
              <p:nvPr/>
            </p:nvSpPr>
            <p:spPr>
              <a:xfrm>
                <a:off x="7180698" y="5146435"/>
                <a:ext cx="10058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598A71A-7857-4C73-910B-0B6AF9235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98" y="5146435"/>
                <a:ext cx="1005809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8EC4B4B-80B9-4B1E-B23A-FE2AA3CC060C}"/>
              </a:ext>
            </a:extLst>
          </p:cNvPr>
          <p:cNvCxnSpPr>
            <a:cxnSpLocks/>
          </p:cNvCxnSpPr>
          <p:nvPr/>
        </p:nvCxnSpPr>
        <p:spPr>
          <a:xfrm>
            <a:off x="8123685" y="5353328"/>
            <a:ext cx="127160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DC8957-BEA2-411D-89FB-B3FD642CD48E}"/>
                  </a:ext>
                </a:extLst>
              </p:cNvPr>
              <p:cNvSpPr txBox="1"/>
              <p:nvPr/>
            </p:nvSpPr>
            <p:spPr>
              <a:xfrm>
                <a:off x="8441640" y="4905064"/>
                <a:ext cx="548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DC8957-BEA2-411D-89FB-B3FD642CD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640" y="4905064"/>
                <a:ext cx="548640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1689EF-15EA-4C1E-A811-818A0FFB12AA}"/>
                  </a:ext>
                </a:extLst>
              </p:cNvPr>
              <p:cNvSpPr txBox="1"/>
              <p:nvPr/>
            </p:nvSpPr>
            <p:spPr>
              <a:xfrm>
                <a:off x="4930695" y="5464638"/>
                <a:ext cx="6575523" cy="1532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altLang="zh-CN" sz="2400" b="1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1689EF-15EA-4C1E-A811-818A0FFB1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695" y="5464638"/>
                <a:ext cx="6575523" cy="153240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5190458-D0EE-4550-8193-8437FF5EE037}"/>
              </a:ext>
            </a:extLst>
          </p:cNvPr>
          <p:cNvSpPr txBox="1"/>
          <p:nvPr/>
        </p:nvSpPr>
        <p:spPr>
          <a:xfrm>
            <a:off x="7124516" y="374466"/>
            <a:ext cx="563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Consider another analysis and synthesis approach: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186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74AB54-3FE6-4122-8D47-C7D65B132ED1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7393E-7DE2-4325-B9B9-E3229BB26AA3}"/>
              </a:ext>
            </a:extLst>
          </p:cNvPr>
          <p:cNvGrpSpPr/>
          <p:nvPr/>
        </p:nvGrpSpPr>
        <p:grpSpPr>
          <a:xfrm>
            <a:off x="331693" y="871841"/>
            <a:ext cx="5262703" cy="1783419"/>
            <a:chOff x="840997" y="910329"/>
            <a:chExt cx="5262703" cy="178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4E64BA9-9FB4-49F2-9413-DF36BEF02558}"/>
                    </a:ext>
                  </a:extLst>
                </p:cNvPr>
                <p:cNvSpPr txBox="1"/>
                <p:nvPr/>
              </p:nvSpPr>
              <p:spPr>
                <a:xfrm>
                  <a:off x="1686560" y="112776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4E64BA9-9FB4-49F2-9413-DF36BEF02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1127760"/>
                  <a:ext cx="9144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333" r="-11333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802B2D-76D4-41CE-9470-3408658E8CD0}"/>
                    </a:ext>
                  </a:extLst>
                </p:cNvPr>
                <p:cNvSpPr txBox="1"/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802B2D-76D4-41CE-9470-3408658E8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6097D3-3874-4BFC-9F1F-F89DC6CB6EC3}"/>
                    </a:ext>
                  </a:extLst>
                </p:cNvPr>
                <p:cNvSpPr txBox="1"/>
                <p:nvPr/>
              </p:nvSpPr>
              <p:spPr>
                <a:xfrm>
                  <a:off x="3669777" y="1127760"/>
                  <a:ext cx="16977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schemeClr val="accent2"/>
                            </a:solidFill>
                          </a:rPr>
                          <m:t> </m:t>
                        </m:r>
                        <m:r>
                          <a:rPr lang="en-US" altLang="zh-CN" sz="24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6097D3-3874-4BFC-9F1F-F89DC6CB6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777" y="1127760"/>
                  <a:ext cx="169777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20F26E-6F7F-4BF3-AC5A-DDC4B94167C2}"/>
                    </a:ext>
                  </a:extLst>
                </p:cNvPr>
                <p:cNvSpPr txBox="1"/>
                <p:nvPr/>
              </p:nvSpPr>
              <p:spPr>
                <a:xfrm>
                  <a:off x="3872563" y="2232083"/>
                  <a:ext cx="12711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20F26E-6F7F-4BF3-AC5A-DDC4B9416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563" y="2232083"/>
                  <a:ext cx="127116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225F5A-BA66-47FB-A60A-1149743A8FB7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2600960" y="1358593"/>
              <a:ext cx="10688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FBD3EC8-608C-4A6D-A12C-AD5E90BEE067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00960" y="2462916"/>
              <a:ext cx="12716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12AD34-8725-4906-A5B6-FC0C23F91FD9}"/>
                    </a:ext>
                  </a:extLst>
                </p:cNvPr>
                <p:cNvSpPr txBox="1"/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12AD34-8725-4906-A5B6-FC0C23F91F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E0D343B-FEC5-4A67-9BD1-F0BDFB57BAFD}"/>
                    </a:ext>
                  </a:extLst>
                </p:cNvPr>
                <p:cNvSpPr txBox="1"/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E0D343B-FEC5-4A67-9BD1-F0BDFB57B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97D45F-0B47-439D-96FF-D3AED38B7EFB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2143760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EEA0E39-69C7-4944-ACFD-BEC90F04F5D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4508145" y="1589425"/>
              <a:ext cx="1052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703A4B-D8B0-42FA-B1EC-1B1E60B104EE}"/>
                </a:ext>
              </a:extLst>
            </p:cNvPr>
            <p:cNvSpPr txBox="1"/>
            <p:nvPr/>
          </p:nvSpPr>
          <p:spPr>
            <a:xfrm>
              <a:off x="840997" y="1487921"/>
              <a:ext cx="135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analysis</a:t>
              </a:r>
              <a:endParaRPr lang="zh-CN" alt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925B59-1724-48CE-82CC-DC1B5248B9EC}"/>
                </a:ext>
              </a:extLst>
            </p:cNvPr>
            <p:cNvSpPr txBox="1"/>
            <p:nvPr/>
          </p:nvSpPr>
          <p:spPr>
            <a:xfrm>
              <a:off x="4555394" y="1454306"/>
              <a:ext cx="15483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synthesis</a:t>
              </a:r>
              <a:endParaRPr lang="zh-CN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93DD14-E31E-4334-B5E4-D4EE7E5E3218}"/>
                  </a:ext>
                </a:extLst>
              </p:cNvPr>
              <p:cNvSpPr txBox="1"/>
              <p:nvPr/>
            </p:nvSpPr>
            <p:spPr>
              <a:xfrm>
                <a:off x="331693" y="6180221"/>
                <a:ext cx="5866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is the eigenvector of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is the corresponding eigenvalue.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93DD14-E31E-4334-B5E4-D4EE7E5E3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3" y="6180221"/>
                <a:ext cx="5866884" cy="646331"/>
              </a:xfrm>
              <a:prstGeom prst="rect">
                <a:avLst/>
              </a:prstGeom>
              <a:blipFill>
                <a:blip r:embed="rId8"/>
                <a:stretch>
                  <a:fillRect l="-831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6373BB-089D-48D7-BA8C-A556B2E0DC3D}"/>
                  </a:ext>
                </a:extLst>
              </p:cNvPr>
              <p:cNvSpPr txBox="1"/>
              <p:nvPr/>
            </p:nvSpPr>
            <p:spPr>
              <a:xfrm>
                <a:off x="6463434" y="2368042"/>
                <a:ext cx="6096000" cy="880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The second question: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2. How to recover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any output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6373BB-089D-48D7-BA8C-A556B2E0D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434" y="2368042"/>
                <a:ext cx="6096000" cy="880241"/>
              </a:xfrm>
              <a:prstGeom prst="rect">
                <a:avLst/>
              </a:prstGeom>
              <a:blipFill>
                <a:blip r:embed="rId9"/>
                <a:stretch>
                  <a:fillRect l="-800" b="-9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C22F5-3609-4F9A-A43F-4498C292C20B}"/>
                  </a:ext>
                </a:extLst>
              </p:cNvPr>
              <p:cNvSpPr txBox="1"/>
              <p:nvPr/>
            </p:nvSpPr>
            <p:spPr>
              <a:xfrm>
                <a:off x="592086" y="5629795"/>
                <a:ext cx="3263332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d>
                        <m:dPr>
                          <m:ctrlPr>
                            <a:rPr lang="en-US" altLang="zh-CN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C22F5-3609-4F9A-A43F-4498C292C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86" y="5629795"/>
                <a:ext cx="3263332" cy="509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5BB76C-7493-4E6B-ABE6-839FDA395FE3}"/>
                  </a:ext>
                </a:extLst>
              </p:cNvPr>
              <p:cNvSpPr txBox="1"/>
              <p:nvPr/>
            </p:nvSpPr>
            <p:spPr>
              <a:xfrm>
                <a:off x="5854665" y="683563"/>
                <a:ext cx="6575523" cy="1532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5BB76C-7493-4E6B-ABE6-839FDA39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665" y="683563"/>
                <a:ext cx="6575523" cy="15324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DF8B8DF-B0B8-46AF-A4BD-CD4D05DC4D09}"/>
                  </a:ext>
                </a:extLst>
              </p:cNvPr>
              <p:cNvSpPr txBox="1"/>
              <p:nvPr/>
            </p:nvSpPr>
            <p:spPr>
              <a:xfrm>
                <a:off x="-112089" y="2571961"/>
                <a:ext cx="6575523" cy="1532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altLang="zh-CN" sz="2400" b="1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DF8B8DF-B0B8-46AF-A4BD-CD4D05DC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089" y="2571961"/>
                <a:ext cx="6575523" cy="15324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54CE033-5B5A-4BF0-A33C-4B6789346A98}"/>
                  </a:ext>
                </a:extLst>
              </p:cNvPr>
              <p:cNvSpPr txBox="1"/>
              <p:nvPr/>
            </p:nvSpPr>
            <p:spPr>
              <a:xfrm>
                <a:off x="978760" y="3458969"/>
                <a:ext cx="395017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54CE033-5B5A-4BF0-A33C-4B678934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60" y="3458969"/>
                <a:ext cx="3950174" cy="11698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2F31AE3-4B7A-4DBE-8190-9A48784C0F47}"/>
                  </a:ext>
                </a:extLst>
              </p:cNvPr>
              <p:cNvSpPr txBox="1"/>
              <p:nvPr/>
            </p:nvSpPr>
            <p:spPr>
              <a:xfrm>
                <a:off x="347098" y="4356067"/>
                <a:ext cx="5213497" cy="1296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We want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are inter-resolvable. Consider the eigenvector of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CN" dirty="0"/>
                  <a:t>, which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, as basis of analysis and synthesis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2F31AE3-4B7A-4DBE-8190-9A48784C0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8" y="4356067"/>
                <a:ext cx="5213497" cy="1296637"/>
              </a:xfrm>
              <a:prstGeom prst="rect">
                <a:avLst/>
              </a:prstGeom>
              <a:blipFill>
                <a:blip r:embed="rId14"/>
                <a:stretch>
                  <a:fillRect l="-1053" b="-7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6049C3B-2448-4F45-8A7F-887A4401C16C}"/>
              </a:ext>
            </a:extLst>
          </p:cNvPr>
          <p:cNvSpPr txBox="1"/>
          <p:nvPr/>
        </p:nvSpPr>
        <p:spPr>
          <a:xfrm>
            <a:off x="169102" y="3774408"/>
            <a:ext cx="142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From definition</a:t>
            </a:r>
            <a:endParaRPr lang="zh-CN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704D97-96B9-4063-8532-781D6A3F6187}"/>
              </a:ext>
            </a:extLst>
          </p:cNvPr>
          <p:cNvSpPr txBox="1"/>
          <p:nvPr/>
        </p:nvSpPr>
        <p:spPr>
          <a:xfrm>
            <a:off x="331693" y="2876378"/>
            <a:ext cx="114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From LTI system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BDE407-BDE4-45A6-808B-5E866BAD5363}"/>
                  </a:ext>
                </a:extLst>
              </p:cNvPr>
              <p:cNvSpPr txBox="1"/>
              <p:nvPr/>
            </p:nvSpPr>
            <p:spPr>
              <a:xfrm>
                <a:off x="6806240" y="3248300"/>
                <a:ext cx="5213496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Step 1: compute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Step 2: compute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Step 3: compute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BDE407-BDE4-45A6-808B-5E866BAD5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240" y="3248300"/>
                <a:ext cx="5213496" cy="1295739"/>
              </a:xfrm>
              <a:prstGeom prst="rect">
                <a:avLst/>
              </a:prstGeom>
              <a:blipFill>
                <a:blip r:embed="rId15"/>
                <a:stretch>
                  <a:fillRect l="-1053" b="-7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AC47032-1BD9-4A91-9A88-6D440741A568}"/>
                  </a:ext>
                </a:extLst>
              </p:cNvPr>
              <p:cNvSpPr txBox="1"/>
              <p:nvPr/>
            </p:nvSpPr>
            <p:spPr>
              <a:xfrm>
                <a:off x="6463434" y="4884482"/>
                <a:ext cx="5718237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Necessary condition 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are known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are inter-resolvable.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AC47032-1BD9-4A91-9A88-6D440741A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434" y="4884482"/>
                <a:ext cx="5718237" cy="1295739"/>
              </a:xfrm>
              <a:prstGeom prst="rect">
                <a:avLst/>
              </a:prstGeom>
              <a:blipFill>
                <a:blip r:embed="rId16"/>
                <a:stretch>
                  <a:fillRect l="-853" b="-6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89F53F2-41CC-469D-8FE4-038038F5EEA9}"/>
                  </a:ext>
                </a:extLst>
              </p:cNvPr>
              <p:cNvSpPr txBox="1"/>
              <p:nvPr/>
            </p:nvSpPr>
            <p:spPr>
              <a:xfrm>
                <a:off x="7493296" y="2046760"/>
                <a:ext cx="38393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7030A0"/>
                    </a:solidFill>
                  </a:rPr>
                  <a:t>So we have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89F53F2-41CC-469D-8FE4-038038F5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296" y="2046760"/>
                <a:ext cx="3839383" cy="400110"/>
              </a:xfrm>
              <a:prstGeom prst="rect">
                <a:avLst/>
              </a:prstGeom>
              <a:blipFill>
                <a:blip r:embed="rId17"/>
                <a:stretch>
                  <a:fillRect l="-1587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E1317FE-73E1-4900-8CCA-14AA15FBD4DE}"/>
              </a:ext>
            </a:extLst>
          </p:cNvPr>
          <p:cNvSpPr txBox="1"/>
          <p:nvPr/>
        </p:nvSpPr>
        <p:spPr>
          <a:xfrm>
            <a:off x="3097252" y="4211233"/>
            <a:ext cx="352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(so we need irrelevant basis.)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86E0-AFC2-410E-8219-39E72E19FABC}"/>
              </a:ext>
            </a:extLst>
          </p:cNvPr>
          <p:cNvSpPr txBox="1"/>
          <p:nvPr/>
        </p:nvSpPr>
        <p:spPr>
          <a:xfrm>
            <a:off x="9585167" y="5391645"/>
            <a:ext cx="137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How?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6180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EF8C7-FB60-4123-A45B-EC57DADC74D2}"/>
              </a:ext>
            </a:extLst>
          </p:cNvPr>
          <p:cNvSpPr txBox="1"/>
          <p:nvPr/>
        </p:nvSpPr>
        <p:spPr>
          <a:xfrm>
            <a:off x="246184" y="130315"/>
            <a:ext cx="643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Some applications of NLOS</a:t>
            </a:r>
            <a:endParaRPr lang="zh-CN" alt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98D52-BAC6-4D75-B48F-30559E1FF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4" y="888078"/>
            <a:ext cx="4763165" cy="5611008"/>
          </a:xfrm>
          <a:prstGeom prst="rect">
            <a:avLst/>
          </a:prstGeom>
        </p:spPr>
      </p:pic>
      <p:pic>
        <p:nvPicPr>
          <p:cNvPr id="5" name="20210105_175616 (3)">
            <a:hlinkClick r:id="" action="ppaction://media"/>
            <a:extLst>
              <a:ext uri="{FF2B5EF4-FFF2-40B4-BE49-F238E27FC236}">
                <a16:creationId xmlns:a16="http://schemas.microsoft.com/office/drawing/2014/main" id="{46BB9CB6-47BE-481A-9D46-28B83B125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7084" y="888078"/>
            <a:ext cx="519209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EEABDBC-EB11-4D19-8C06-8FB2042D4150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874FA1-5B97-4D74-B00C-4DB33FB8AFC4}"/>
                  </a:ext>
                </a:extLst>
              </p:cNvPr>
              <p:cNvSpPr txBox="1"/>
              <p:nvPr/>
            </p:nvSpPr>
            <p:spPr>
              <a:xfrm>
                <a:off x="331693" y="965841"/>
                <a:ext cx="6384067" cy="471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Thm</a:t>
                </a:r>
                <a:r>
                  <a:rPr lang="en-US" altLang="zh-CN" sz="2400" dirty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𝒋𝒘𝒕</m:t>
                        </m:r>
                      </m:sup>
                    </m:sSup>
                  </m:oMath>
                </a14:m>
                <a:r>
                  <a:rPr lang="en-US" altLang="zh-CN" sz="2400" dirty="0"/>
                  <a:t> is eigen-function of LTI system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874FA1-5B97-4D74-B00C-4DB33FB8A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3" y="965841"/>
                <a:ext cx="6384067" cy="471091"/>
              </a:xfrm>
              <a:prstGeom prst="rect">
                <a:avLst/>
              </a:prstGeom>
              <a:blipFill>
                <a:blip r:embed="rId2"/>
                <a:stretch>
                  <a:fillRect l="-1431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0054CE-2AF0-4CDB-98DB-4FBE6ECD8782}"/>
                  </a:ext>
                </a:extLst>
              </p:cNvPr>
              <p:cNvSpPr txBox="1"/>
              <p:nvPr/>
            </p:nvSpPr>
            <p:spPr>
              <a:xfrm>
                <a:off x="629920" y="1761137"/>
                <a:ext cx="1422400" cy="471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𝒋𝒘𝒕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0054CE-2AF0-4CDB-98DB-4FBE6ECD8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1761137"/>
                <a:ext cx="1422400" cy="471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23F25B-1D7A-4EC9-850B-9570E90D48DC}"/>
              </a:ext>
            </a:extLst>
          </p:cNvPr>
          <p:cNvCxnSpPr>
            <a:cxnSpLocks/>
          </p:cNvCxnSpPr>
          <p:nvPr/>
        </p:nvCxnSpPr>
        <p:spPr>
          <a:xfrm>
            <a:off x="1654776" y="1996683"/>
            <a:ext cx="10688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DF8A96-FC8F-4EB5-99F2-4E5316563AC9}"/>
                  </a:ext>
                </a:extLst>
              </p:cNvPr>
              <p:cNvSpPr txBox="1"/>
              <p:nvPr/>
            </p:nvSpPr>
            <p:spPr>
              <a:xfrm>
                <a:off x="1839316" y="1537688"/>
                <a:ext cx="548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DF8A96-FC8F-4EB5-99F2-4E5316563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16" y="1537688"/>
                <a:ext cx="5486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A7C576-522D-45C6-9D46-912D4F490A6A}"/>
                  </a:ext>
                </a:extLst>
              </p:cNvPr>
              <p:cNvSpPr txBox="1"/>
              <p:nvPr/>
            </p:nvSpPr>
            <p:spPr>
              <a:xfrm>
                <a:off x="2730947" y="1761136"/>
                <a:ext cx="1422400" cy="471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𝒋𝒘𝒕</m:t>
                          </m:r>
                        </m:sup>
                      </m:sSup>
                    </m:oMath>
                  </m:oMathPara>
                </a14:m>
                <a:endParaRPr lang="zh-CN" altLang="en-US" sz="24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A7C576-522D-45C6-9D46-912D4F49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47" y="1761136"/>
                <a:ext cx="1422400" cy="471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BB0F69A-D114-44B4-B3F0-DDF6FC2330EC}"/>
              </a:ext>
            </a:extLst>
          </p:cNvPr>
          <p:cNvSpPr txBox="1"/>
          <p:nvPr/>
        </p:nvSpPr>
        <p:spPr>
          <a:xfrm>
            <a:off x="4160701" y="1717809"/>
            <a:ext cx="54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01BFCC-F705-43D0-B67E-A6F02892D8E5}"/>
                  </a:ext>
                </a:extLst>
              </p:cNvPr>
              <p:cNvSpPr txBox="1"/>
              <p:nvPr/>
            </p:nvSpPr>
            <p:spPr>
              <a:xfrm>
                <a:off x="629920" y="2528316"/>
                <a:ext cx="1422400" cy="471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𝒋𝒘𝒕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01BFCC-F705-43D0-B67E-A6F02892D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2528316"/>
                <a:ext cx="1422400" cy="471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DED14D-3D8A-4DA5-A9A7-D1E0A4E1AF23}"/>
              </a:ext>
            </a:extLst>
          </p:cNvPr>
          <p:cNvCxnSpPr>
            <a:cxnSpLocks/>
          </p:cNvCxnSpPr>
          <p:nvPr/>
        </p:nvCxnSpPr>
        <p:spPr>
          <a:xfrm>
            <a:off x="1654776" y="2763862"/>
            <a:ext cx="10688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0FBB43-7296-4300-B932-A64963623029}"/>
                  </a:ext>
                </a:extLst>
              </p:cNvPr>
              <p:cNvSpPr txBox="1"/>
              <p:nvPr/>
            </p:nvSpPr>
            <p:spPr>
              <a:xfrm>
                <a:off x="1839316" y="2304867"/>
                <a:ext cx="548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0FBB43-7296-4300-B932-A6496362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16" y="2304867"/>
                <a:ext cx="54864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F7A205-C944-47F9-96CF-510165FDAE8A}"/>
                  </a:ext>
                </a:extLst>
              </p:cNvPr>
              <p:cNvSpPr txBox="1"/>
              <p:nvPr/>
            </p:nvSpPr>
            <p:spPr>
              <a:xfrm>
                <a:off x="2236860" y="2538130"/>
                <a:ext cx="2560320" cy="471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𝒋𝒘𝒕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F7A205-C944-47F9-96CF-510165F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60" y="2538130"/>
                <a:ext cx="2560320" cy="4710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79D171-3D57-493F-9F97-BE571A1699CB}"/>
                  </a:ext>
                </a:extLst>
              </p:cNvPr>
              <p:cNvSpPr txBox="1"/>
              <p:nvPr/>
            </p:nvSpPr>
            <p:spPr>
              <a:xfrm>
                <a:off x="2057581" y="2771004"/>
                <a:ext cx="329148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𝒋𝒘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79D171-3D57-493F-9F97-BE571A16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81" y="2771004"/>
                <a:ext cx="3291484" cy="11698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2038F2-58AA-4BE7-8593-5980FD402976}"/>
                  </a:ext>
                </a:extLst>
              </p:cNvPr>
              <p:cNvSpPr txBox="1"/>
              <p:nvPr/>
            </p:nvSpPr>
            <p:spPr>
              <a:xfrm>
                <a:off x="2052320" y="3657633"/>
                <a:ext cx="329148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𝒋𝒘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𝒋𝒘𝒊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2038F2-58AA-4BE7-8593-5980FD40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320" y="3657633"/>
                <a:ext cx="3291484" cy="11698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A84F29-7B55-48CE-AC33-536026FF6436}"/>
                  </a:ext>
                </a:extLst>
              </p:cNvPr>
              <p:cNvSpPr txBox="1"/>
              <p:nvPr/>
            </p:nvSpPr>
            <p:spPr>
              <a:xfrm>
                <a:off x="1417857" y="4795987"/>
                <a:ext cx="3291484" cy="471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𝒋𝒘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A84F29-7B55-48CE-AC33-536026FF6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857" y="4795987"/>
                <a:ext cx="3291484" cy="471091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F372491-18C9-4B23-990C-E6D3AA4FE202}"/>
              </a:ext>
            </a:extLst>
          </p:cNvPr>
          <p:cNvSpPr txBox="1"/>
          <p:nvPr/>
        </p:nvSpPr>
        <p:spPr>
          <a:xfrm>
            <a:off x="996610" y="5425375"/>
            <a:ext cx="6497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eigen value is </a:t>
            </a:r>
          </a:p>
          <a:p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319290-5810-4DB3-A779-EE89E5B045AD}"/>
                  </a:ext>
                </a:extLst>
              </p:cNvPr>
              <p:cNvSpPr txBox="1"/>
              <p:nvPr/>
            </p:nvSpPr>
            <p:spPr>
              <a:xfrm>
                <a:off x="855705" y="5717589"/>
                <a:ext cx="6096000" cy="116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𝒋𝒘𝒊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319290-5810-4DB3-A779-EE89E5B04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" y="5717589"/>
                <a:ext cx="6096000" cy="11630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4AC1F3-6FF2-4845-93D3-2EEC5A5EC8FD}"/>
                  </a:ext>
                </a:extLst>
              </p:cNvPr>
              <p:cNvSpPr txBox="1"/>
              <p:nvPr/>
            </p:nvSpPr>
            <p:spPr>
              <a:xfrm>
                <a:off x="6569925" y="1717809"/>
                <a:ext cx="6096000" cy="880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The second question: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2. How to recover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any output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4AC1F3-6FF2-4845-93D3-2EEC5A5EC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925" y="1717809"/>
                <a:ext cx="6096000" cy="880241"/>
              </a:xfrm>
              <a:prstGeom prst="rect">
                <a:avLst/>
              </a:prstGeom>
              <a:blipFill>
                <a:blip r:embed="rId13"/>
                <a:stretch>
                  <a:fillRect l="-900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D664C-9069-451D-9412-1AEAA7F9CC05}"/>
                  </a:ext>
                </a:extLst>
              </p:cNvPr>
              <p:cNvSpPr txBox="1"/>
              <p:nvPr/>
            </p:nvSpPr>
            <p:spPr>
              <a:xfrm>
                <a:off x="6854305" y="2727199"/>
                <a:ext cx="5213496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Step 1: compute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Step 2: compute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Step 3: compute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D664C-9069-451D-9412-1AEAA7F9C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305" y="2727199"/>
                <a:ext cx="5213496" cy="1295739"/>
              </a:xfrm>
              <a:prstGeom prst="rect">
                <a:avLst/>
              </a:prstGeom>
              <a:blipFill>
                <a:blip r:embed="rId14"/>
                <a:stretch>
                  <a:fillRect l="-935" b="-6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C3AD5-F838-48A3-A08E-D14FE6BF06B2}"/>
                  </a:ext>
                </a:extLst>
              </p:cNvPr>
              <p:cNvSpPr txBox="1"/>
              <p:nvPr/>
            </p:nvSpPr>
            <p:spPr>
              <a:xfrm>
                <a:off x="6608898" y="4545134"/>
                <a:ext cx="5718237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Necessary condition 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are known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are inter-resolvable.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7C3AD5-F838-48A3-A08E-D14FE6BF0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898" y="4545134"/>
                <a:ext cx="5718237" cy="1295739"/>
              </a:xfrm>
              <a:prstGeom prst="rect">
                <a:avLst/>
              </a:prstGeom>
              <a:blipFill>
                <a:blip r:embed="rId15"/>
                <a:stretch>
                  <a:fillRect l="-853" b="-7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5BA4CCA-A5F2-4D64-BF01-2437FD707AEB}"/>
              </a:ext>
            </a:extLst>
          </p:cNvPr>
          <p:cNvSpPr txBox="1"/>
          <p:nvPr/>
        </p:nvSpPr>
        <p:spPr>
          <a:xfrm>
            <a:off x="10995266" y="5816200"/>
            <a:ext cx="137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How?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76963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E5D060-9949-4AC6-ADE3-14F4761B98B1}"/>
              </a:ext>
            </a:extLst>
          </p:cNvPr>
          <p:cNvGrpSpPr/>
          <p:nvPr/>
        </p:nvGrpSpPr>
        <p:grpSpPr>
          <a:xfrm>
            <a:off x="331693" y="871841"/>
            <a:ext cx="5204224" cy="1783419"/>
            <a:chOff x="840997" y="910329"/>
            <a:chExt cx="5204224" cy="178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AB54-9B8F-4BD2-956E-A2E095094B05}"/>
                    </a:ext>
                  </a:extLst>
                </p:cNvPr>
                <p:cNvSpPr txBox="1"/>
                <p:nvPr/>
              </p:nvSpPr>
              <p:spPr>
                <a:xfrm>
                  <a:off x="1686560" y="1127760"/>
                  <a:ext cx="914400" cy="471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𝒋𝒘𝒕</m:t>
                            </m:r>
                          </m:sup>
                        </m:sSup>
                      </m:oMath>
                    </m:oMathPara>
                  </a14:m>
                  <a:endParaRPr lang="zh-CN" altLang="en-US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AB54-9B8F-4BD2-956E-A2E09509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1127760"/>
                  <a:ext cx="914400" cy="4710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21801DC-B97C-43EA-8464-5765426A4C8E}"/>
                    </a:ext>
                  </a:extLst>
                </p:cNvPr>
                <p:cNvSpPr txBox="1"/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89E657-97A4-4378-B21E-F86C4C39E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3DDAC99-DFB0-4C03-9AD5-841CC1B0AD1D}"/>
                    </a:ext>
                  </a:extLst>
                </p:cNvPr>
                <p:cNvSpPr txBox="1"/>
                <p:nvPr/>
              </p:nvSpPr>
              <p:spPr>
                <a:xfrm>
                  <a:off x="3687289" y="1127760"/>
                  <a:ext cx="12716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3DDAC99-DFB0-4C03-9AD5-841CC1B0A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89" y="1127760"/>
                  <a:ext cx="127160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BEACC9-C1B3-4971-BD6F-621BD4F4D616}"/>
                    </a:ext>
                  </a:extLst>
                </p:cNvPr>
                <p:cNvSpPr txBox="1"/>
                <p:nvPr/>
              </p:nvSpPr>
              <p:spPr>
                <a:xfrm>
                  <a:off x="3687289" y="2232083"/>
                  <a:ext cx="12716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BEACC9-C1B3-4971-BD6F-621BD4F4D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89" y="2232083"/>
                  <a:ext cx="127160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6AB45B-DEE9-4DBE-BC5E-CBA4421A64AE}"/>
                </a:ext>
              </a:extLst>
            </p:cNvPr>
            <p:cNvCxnSpPr>
              <a:cxnSpLocks/>
              <a:stCxn id="3" idx="3"/>
              <a:endCxn id="5" idx="1"/>
            </p:cNvCxnSpPr>
            <p:nvPr/>
          </p:nvCxnSpPr>
          <p:spPr>
            <a:xfrm flipV="1">
              <a:off x="2600960" y="1358593"/>
              <a:ext cx="1086329" cy="47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37A128-2AF8-4AA3-910C-873F421E5D76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2600960" y="2462916"/>
              <a:ext cx="10863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3170BD2-46FC-46F6-8454-1E54262E4E66}"/>
                    </a:ext>
                  </a:extLst>
                </p:cNvPr>
                <p:cNvSpPr txBox="1"/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D45247-1C52-4CE0-8B1E-4A02758F9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4D7A919-9C41-47B8-94C9-81A3F8B3D27F}"/>
                    </a:ext>
                  </a:extLst>
                </p:cNvPr>
                <p:cNvSpPr txBox="1"/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192D9C-C3FE-4CF3-9C66-355C6F5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8E945F-DECD-41E4-AD9A-FFC4B1C2B827}"/>
                </a:ext>
              </a:extLst>
            </p:cNvPr>
            <p:cNvCxnSpPr>
              <a:cxnSpLocks/>
              <a:stCxn id="4" idx="0"/>
              <a:endCxn id="3" idx="2"/>
            </p:cNvCxnSpPr>
            <p:nvPr/>
          </p:nvCxnSpPr>
          <p:spPr>
            <a:xfrm flipV="1">
              <a:off x="2143760" y="1598851"/>
              <a:ext cx="0" cy="6332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7DD4D2-53C8-4352-88F2-F2844B310F52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4323091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178F48-A68C-4277-A32B-52267CB385A6}"/>
                </a:ext>
              </a:extLst>
            </p:cNvPr>
            <p:cNvSpPr txBox="1"/>
            <p:nvPr/>
          </p:nvSpPr>
          <p:spPr>
            <a:xfrm>
              <a:off x="840997" y="1487921"/>
              <a:ext cx="135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analysis</a:t>
              </a:r>
              <a:endParaRPr lang="zh-CN" alt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97D3F5-7994-4E22-B372-8658B063284E}"/>
                </a:ext>
              </a:extLst>
            </p:cNvPr>
            <p:cNvSpPr txBox="1"/>
            <p:nvPr/>
          </p:nvSpPr>
          <p:spPr>
            <a:xfrm>
              <a:off x="4496915" y="1454305"/>
              <a:ext cx="15483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synthesis</a:t>
              </a:r>
              <a:endParaRPr lang="zh-CN" alt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F719E5-BF0F-451F-AEFA-86FC2CB57191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5D6DCAE-2DFB-4305-8346-8632FE65F148}"/>
                  </a:ext>
                </a:extLst>
              </p:cNvPr>
              <p:cNvSpPr txBox="1"/>
              <p:nvPr/>
            </p:nvSpPr>
            <p:spPr>
              <a:xfrm>
                <a:off x="92044" y="2823318"/>
                <a:ext cx="444126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5D6DCAE-2DFB-4305-8346-8632FE65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4" y="2823318"/>
                <a:ext cx="4441264" cy="11698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C8459-BE0D-4AAD-98AB-573042FFD82C}"/>
                  </a:ext>
                </a:extLst>
              </p:cNvPr>
              <p:cNvSpPr txBox="1"/>
              <p:nvPr/>
            </p:nvSpPr>
            <p:spPr>
              <a:xfrm>
                <a:off x="643393" y="3713318"/>
                <a:ext cx="3430767" cy="116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C8459-BE0D-4AAD-98AB-573042FFD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93" y="3713318"/>
                <a:ext cx="3430767" cy="11630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C43EB1-F5BA-4D78-AA76-9CDE4ED99DAA}"/>
                  </a:ext>
                </a:extLst>
              </p:cNvPr>
              <p:cNvSpPr txBox="1"/>
              <p:nvPr/>
            </p:nvSpPr>
            <p:spPr>
              <a:xfrm>
                <a:off x="6096000" y="3291770"/>
                <a:ext cx="6154100" cy="2804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Convergence condition of Fourier series: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400" dirty="0"/>
                  <a:t>Periodic function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400" dirty="0"/>
                  <a:t>Continuous or finite </a:t>
                </a:r>
                <a:r>
                  <a:rPr lang="en-US" altLang="zh-CN" sz="2400" dirty="0" err="1"/>
                  <a:t>incontinuous</a:t>
                </a:r>
                <a:r>
                  <a:rPr lang="en-US" altLang="zh-CN" sz="2400" dirty="0"/>
                  <a:t> points.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400" dirty="0"/>
                  <a:t>Finite local minimum.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Converge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C43EB1-F5BA-4D78-AA76-9CDE4ED9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770"/>
                <a:ext cx="6154100" cy="2804870"/>
              </a:xfrm>
              <a:prstGeom prst="rect">
                <a:avLst/>
              </a:prstGeom>
              <a:blipFill>
                <a:blip r:embed="rId14"/>
                <a:stretch>
                  <a:fillRect l="-1485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914125-55A8-43A1-898C-C52B374129B1}"/>
                  </a:ext>
                </a:extLst>
              </p:cNvPr>
              <p:cNvSpPr txBox="1"/>
              <p:nvPr/>
            </p:nvSpPr>
            <p:spPr>
              <a:xfrm>
                <a:off x="6696064" y="218273"/>
                <a:ext cx="4441264" cy="126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914125-55A8-43A1-898C-C52B3741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64" y="218273"/>
                <a:ext cx="4441264" cy="126509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F08D8B-1EBA-4872-8F9E-BEFE0E84BB12}"/>
                  </a:ext>
                </a:extLst>
              </p:cNvPr>
              <p:cNvSpPr txBox="1"/>
              <p:nvPr/>
            </p:nvSpPr>
            <p:spPr>
              <a:xfrm>
                <a:off x="6693903" y="1417786"/>
                <a:ext cx="4441264" cy="126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F08D8B-1EBA-4872-8F9E-BEFE0E84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903" y="1417786"/>
                <a:ext cx="4441264" cy="126509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35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E5D060-9949-4AC6-ADE3-14F4761B98B1}"/>
              </a:ext>
            </a:extLst>
          </p:cNvPr>
          <p:cNvGrpSpPr/>
          <p:nvPr/>
        </p:nvGrpSpPr>
        <p:grpSpPr>
          <a:xfrm>
            <a:off x="331693" y="871841"/>
            <a:ext cx="5204224" cy="1783419"/>
            <a:chOff x="840997" y="910329"/>
            <a:chExt cx="5204224" cy="178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AB54-9B8F-4BD2-956E-A2E095094B05}"/>
                    </a:ext>
                  </a:extLst>
                </p:cNvPr>
                <p:cNvSpPr txBox="1"/>
                <p:nvPr/>
              </p:nvSpPr>
              <p:spPr>
                <a:xfrm>
                  <a:off x="1686560" y="1127760"/>
                  <a:ext cx="914400" cy="471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𝒋𝒘𝒕</m:t>
                            </m:r>
                          </m:sup>
                        </m:sSup>
                      </m:oMath>
                    </m:oMathPara>
                  </a14:m>
                  <a:endParaRPr lang="zh-CN" altLang="en-US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AB54-9B8F-4BD2-956E-A2E09509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1127760"/>
                  <a:ext cx="914400" cy="4710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21801DC-B97C-43EA-8464-5765426A4C8E}"/>
                    </a:ext>
                  </a:extLst>
                </p:cNvPr>
                <p:cNvSpPr txBox="1"/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89E657-97A4-4378-B21E-F86C4C39E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3DDAC99-DFB0-4C03-9AD5-841CC1B0AD1D}"/>
                    </a:ext>
                  </a:extLst>
                </p:cNvPr>
                <p:cNvSpPr txBox="1"/>
                <p:nvPr/>
              </p:nvSpPr>
              <p:spPr>
                <a:xfrm>
                  <a:off x="3687289" y="1127760"/>
                  <a:ext cx="12716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3DDAC99-DFB0-4C03-9AD5-841CC1B0A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89" y="1127760"/>
                  <a:ext cx="127160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BEACC9-C1B3-4971-BD6F-621BD4F4D616}"/>
                    </a:ext>
                  </a:extLst>
                </p:cNvPr>
                <p:cNvSpPr txBox="1"/>
                <p:nvPr/>
              </p:nvSpPr>
              <p:spPr>
                <a:xfrm>
                  <a:off x="3687289" y="2232083"/>
                  <a:ext cx="12716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BEACC9-C1B3-4971-BD6F-621BD4F4D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89" y="2232083"/>
                  <a:ext cx="127160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6AB45B-DEE9-4DBE-BC5E-CBA4421A64AE}"/>
                </a:ext>
              </a:extLst>
            </p:cNvPr>
            <p:cNvCxnSpPr>
              <a:cxnSpLocks/>
              <a:stCxn id="3" idx="3"/>
              <a:endCxn id="5" idx="1"/>
            </p:cNvCxnSpPr>
            <p:nvPr/>
          </p:nvCxnSpPr>
          <p:spPr>
            <a:xfrm flipV="1">
              <a:off x="2600960" y="1358593"/>
              <a:ext cx="1086329" cy="47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37A128-2AF8-4AA3-910C-873F421E5D76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2600960" y="2462916"/>
              <a:ext cx="10863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3170BD2-46FC-46F6-8454-1E54262E4E66}"/>
                    </a:ext>
                  </a:extLst>
                </p:cNvPr>
                <p:cNvSpPr txBox="1"/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D45247-1C52-4CE0-8B1E-4A02758F9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4D7A919-9C41-47B8-94C9-81A3F8B3D27F}"/>
                    </a:ext>
                  </a:extLst>
                </p:cNvPr>
                <p:cNvSpPr txBox="1"/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192D9C-C3FE-4CF3-9C66-355C6F5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8E945F-DECD-41E4-AD9A-FFC4B1C2B827}"/>
                </a:ext>
              </a:extLst>
            </p:cNvPr>
            <p:cNvCxnSpPr>
              <a:cxnSpLocks/>
              <a:stCxn id="4" idx="0"/>
              <a:endCxn id="3" idx="2"/>
            </p:cNvCxnSpPr>
            <p:nvPr/>
          </p:nvCxnSpPr>
          <p:spPr>
            <a:xfrm flipV="1">
              <a:off x="2143760" y="1598851"/>
              <a:ext cx="0" cy="6332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7DD4D2-53C8-4352-88F2-F2844B310F52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4323091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178F48-A68C-4277-A32B-52267CB385A6}"/>
                </a:ext>
              </a:extLst>
            </p:cNvPr>
            <p:cNvSpPr txBox="1"/>
            <p:nvPr/>
          </p:nvSpPr>
          <p:spPr>
            <a:xfrm>
              <a:off x="840997" y="1487921"/>
              <a:ext cx="135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analysis</a:t>
              </a:r>
              <a:endParaRPr lang="zh-CN" alt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97D3F5-7994-4E22-B372-8658B063284E}"/>
                </a:ext>
              </a:extLst>
            </p:cNvPr>
            <p:cNvSpPr txBox="1"/>
            <p:nvPr/>
          </p:nvSpPr>
          <p:spPr>
            <a:xfrm>
              <a:off x="4496915" y="1454305"/>
              <a:ext cx="15483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synthesis</a:t>
              </a:r>
              <a:endParaRPr lang="zh-CN" alt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F719E5-BF0F-451F-AEFA-86FC2CB57191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C8459-BE0D-4AAD-98AB-573042FFD82C}"/>
                  </a:ext>
                </a:extLst>
              </p:cNvPr>
              <p:cNvSpPr txBox="1"/>
              <p:nvPr/>
            </p:nvSpPr>
            <p:spPr>
              <a:xfrm>
                <a:off x="633233" y="3440124"/>
                <a:ext cx="3430767" cy="116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C8459-BE0D-4AAD-98AB-573042FFD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33" y="3440124"/>
                <a:ext cx="3430767" cy="11630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914125-55A8-43A1-898C-C52B374129B1}"/>
                  </a:ext>
                </a:extLst>
              </p:cNvPr>
              <p:cNvSpPr txBox="1"/>
              <p:nvPr/>
            </p:nvSpPr>
            <p:spPr>
              <a:xfrm>
                <a:off x="333854" y="4471606"/>
                <a:ext cx="4441264" cy="126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914125-55A8-43A1-898C-C52B3741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4" y="4471606"/>
                <a:ext cx="4441264" cy="12650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F08D8B-1EBA-4872-8F9E-BEFE0E84BB12}"/>
                  </a:ext>
                </a:extLst>
              </p:cNvPr>
              <p:cNvSpPr txBox="1"/>
              <p:nvPr/>
            </p:nvSpPr>
            <p:spPr>
              <a:xfrm>
                <a:off x="331693" y="5671119"/>
                <a:ext cx="4441264" cy="126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F08D8B-1EBA-4872-8F9E-BEFE0E84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3" y="5671119"/>
                <a:ext cx="4441264" cy="12650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B2F40-A57D-45D8-8058-0ABDE197DBB2}"/>
                  </a:ext>
                </a:extLst>
              </p:cNvPr>
              <p:cNvSpPr txBox="1"/>
              <p:nvPr/>
            </p:nvSpPr>
            <p:spPr>
              <a:xfrm>
                <a:off x="167376" y="2668660"/>
                <a:ext cx="444126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B2F40-A57D-45D8-8058-0ABDE197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6" y="2668660"/>
                <a:ext cx="4441264" cy="11698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247DEE-1FEE-481D-A9DF-A5F9DA25C075}"/>
                  </a:ext>
                </a:extLst>
              </p:cNvPr>
              <p:cNvSpPr txBox="1"/>
              <p:nvPr/>
            </p:nvSpPr>
            <p:spPr>
              <a:xfrm>
                <a:off x="6426740" y="1320104"/>
                <a:ext cx="4441264" cy="1174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247DEE-1FEE-481D-A9DF-A5F9DA25C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740" y="1320104"/>
                <a:ext cx="4441264" cy="117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A760D6-1D57-4EBA-AF92-A84CBDDAA452}"/>
                  </a:ext>
                </a:extLst>
              </p:cNvPr>
              <p:cNvSpPr txBox="1"/>
              <p:nvPr/>
            </p:nvSpPr>
            <p:spPr>
              <a:xfrm>
                <a:off x="5988837" y="2286840"/>
                <a:ext cx="444126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A760D6-1D57-4EBA-AF92-A84CBDDA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37" y="2286840"/>
                <a:ext cx="4441264" cy="116980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940DFE-D7D2-48D8-B69E-FA7D514EF92B}"/>
                  </a:ext>
                </a:extLst>
              </p:cNvPr>
              <p:cNvSpPr txBox="1"/>
              <p:nvPr/>
            </p:nvSpPr>
            <p:spPr>
              <a:xfrm>
                <a:off x="6832901" y="985520"/>
                <a:ext cx="5168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  <m:d>
                      <m:dPr>
                        <m:ctrlP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is non-periodic function with infinite period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940DFE-D7D2-48D8-B69E-FA7D514EF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901" y="985520"/>
                <a:ext cx="5168599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AB7589-9CD7-4833-8CD8-A3A9EAA84E3B}"/>
                  </a:ext>
                </a:extLst>
              </p:cNvPr>
              <p:cNvSpPr txBox="1"/>
              <p:nvPr/>
            </p:nvSpPr>
            <p:spPr>
              <a:xfrm>
                <a:off x="5988836" y="3263988"/>
                <a:ext cx="6355563" cy="1198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nary>
                            <m:naryPr>
                              <m:limLoc m:val="undOvr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e>
                          </m:nary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𝒋𝒊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AB7589-9CD7-4833-8CD8-A3A9EAA84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36" y="3263988"/>
                <a:ext cx="6355563" cy="119853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309707-3CFB-4C5D-8A98-E9D84E8D889C}"/>
                  </a:ext>
                </a:extLst>
              </p:cNvPr>
              <p:cNvSpPr txBox="1"/>
              <p:nvPr/>
            </p:nvSpPr>
            <p:spPr>
              <a:xfrm>
                <a:off x="5240975" y="4335328"/>
                <a:ext cx="6355563" cy="1198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309707-3CFB-4C5D-8A98-E9D84E8D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975" y="4335328"/>
                <a:ext cx="6355563" cy="119853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9B154F-052F-476D-9C94-BF2306B0A364}"/>
                  </a:ext>
                </a:extLst>
              </p:cNvPr>
              <p:cNvSpPr txBox="1"/>
              <p:nvPr/>
            </p:nvSpPr>
            <p:spPr>
              <a:xfrm>
                <a:off x="4887553" y="5318445"/>
                <a:ext cx="7456845" cy="1260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→∞,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e>
                          </m:eqArr>
                        </m:lim>
                      </m:limLow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9B154F-052F-476D-9C94-BF2306B0A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553" y="5318445"/>
                <a:ext cx="7456845" cy="12603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6D278D0-250C-4753-850D-F2C69F4404A4}"/>
              </a:ext>
            </a:extLst>
          </p:cNvPr>
          <p:cNvSpPr txBox="1"/>
          <p:nvPr/>
        </p:nvSpPr>
        <p:spPr>
          <a:xfrm>
            <a:off x="7200483" y="323140"/>
            <a:ext cx="488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Continuous form: Fourier transform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6016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E5D060-9949-4AC6-ADE3-14F4761B98B1}"/>
              </a:ext>
            </a:extLst>
          </p:cNvPr>
          <p:cNvGrpSpPr/>
          <p:nvPr/>
        </p:nvGrpSpPr>
        <p:grpSpPr>
          <a:xfrm>
            <a:off x="331693" y="871841"/>
            <a:ext cx="5204224" cy="1783419"/>
            <a:chOff x="840997" y="910329"/>
            <a:chExt cx="5204224" cy="178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AB54-9B8F-4BD2-956E-A2E095094B05}"/>
                    </a:ext>
                  </a:extLst>
                </p:cNvPr>
                <p:cNvSpPr txBox="1"/>
                <p:nvPr/>
              </p:nvSpPr>
              <p:spPr>
                <a:xfrm>
                  <a:off x="1686560" y="1127760"/>
                  <a:ext cx="914400" cy="471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𝒋𝒘𝒕</m:t>
                            </m:r>
                          </m:sup>
                        </m:sSup>
                      </m:oMath>
                    </m:oMathPara>
                  </a14:m>
                  <a:endParaRPr lang="zh-CN" altLang="en-US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AB54-9B8F-4BD2-956E-A2E09509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1127760"/>
                  <a:ext cx="914400" cy="4710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21801DC-B97C-43EA-8464-5765426A4C8E}"/>
                    </a:ext>
                  </a:extLst>
                </p:cNvPr>
                <p:cNvSpPr txBox="1"/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89E657-97A4-4378-B21E-F86C4C39E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3DDAC99-DFB0-4C03-9AD5-841CC1B0AD1D}"/>
                    </a:ext>
                  </a:extLst>
                </p:cNvPr>
                <p:cNvSpPr txBox="1"/>
                <p:nvPr/>
              </p:nvSpPr>
              <p:spPr>
                <a:xfrm>
                  <a:off x="3687289" y="1127760"/>
                  <a:ext cx="12716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3DDAC99-DFB0-4C03-9AD5-841CC1B0A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89" y="1127760"/>
                  <a:ext cx="127160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BEACC9-C1B3-4971-BD6F-621BD4F4D616}"/>
                    </a:ext>
                  </a:extLst>
                </p:cNvPr>
                <p:cNvSpPr txBox="1"/>
                <p:nvPr/>
              </p:nvSpPr>
              <p:spPr>
                <a:xfrm>
                  <a:off x="3687289" y="2232083"/>
                  <a:ext cx="12716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BEACC9-C1B3-4971-BD6F-621BD4F4D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89" y="2232083"/>
                  <a:ext cx="127160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6AB45B-DEE9-4DBE-BC5E-CBA4421A64AE}"/>
                </a:ext>
              </a:extLst>
            </p:cNvPr>
            <p:cNvCxnSpPr>
              <a:cxnSpLocks/>
              <a:stCxn id="3" idx="3"/>
              <a:endCxn id="5" idx="1"/>
            </p:cNvCxnSpPr>
            <p:nvPr/>
          </p:nvCxnSpPr>
          <p:spPr>
            <a:xfrm flipV="1">
              <a:off x="2600960" y="1358593"/>
              <a:ext cx="1086329" cy="47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37A128-2AF8-4AA3-910C-873F421E5D76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2600960" y="2462916"/>
              <a:ext cx="10863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3170BD2-46FC-46F6-8454-1E54262E4E66}"/>
                    </a:ext>
                  </a:extLst>
                </p:cNvPr>
                <p:cNvSpPr txBox="1"/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D45247-1C52-4CE0-8B1E-4A02758F9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4D7A919-9C41-47B8-94C9-81A3F8B3D27F}"/>
                    </a:ext>
                  </a:extLst>
                </p:cNvPr>
                <p:cNvSpPr txBox="1"/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192D9C-C3FE-4CF3-9C66-355C6F5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8E945F-DECD-41E4-AD9A-FFC4B1C2B827}"/>
                </a:ext>
              </a:extLst>
            </p:cNvPr>
            <p:cNvCxnSpPr>
              <a:cxnSpLocks/>
              <a:stCxn id="4" idx="0"/>
              <a:endCxn id="3" idx="2"/>
            </p:cNvCxnSpPr>
            <p:nvPr/>
          </p:nvCxnSpPr>
          <p:spPr>
            <a:xfrm flipV="1">
              <a:off x="2143760" y="1598851"/>
              <a:ext cx="0" cy="6332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7DD4D2-53C8-4352-88F2-F2844B310F52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4323091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178F48-A68C-4277-A32B-52267CB385A6}"/>
                </a:ext>
              </a:extLst>
            </p:cNvPr>
            <p:cNvSpPr txBox="1"/>
            <p:nvPr/>
          </p:nvSpPr>
          <p:spPr>
            <a:xfrm>
              <a:off x="840997" y="1487921"/>
              <a:ext cx="135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analysis</a:t>
              </a:r>
              <a:endParaRPr lang="zh-CN" alt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97D3F5-7994-4E22-B372-8658B063284E}"/>
                </a:ext>
              </a:extLst>
            </p:cNvPr>
            <p:cNvSpPr txBox="1"/>
            <p:nvPr/>
          </p:nvSpPr>
          <p:spPr>
            <a:xfrm>
              <a:off x="4496915" y="1454305"/>
              <a:ext cx="15483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synthesis</a:t>
              </a:r>
              <a:endParaRPr lang="zh-CN" alt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F719E5-BF0F-451F-AEFA-86FC2CB57191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5D6DCAE-2DFB-4305-8346-8632FE65F148}"/>
                  </a:ext>
                </a:extLst>
              </p:cNvPr>
              <p:cNvSpPr txBox="1"/>
              <p:nvPr/>
            </p:nvSpPr>
            <p:spPr>
              <a:xfrm>
                <a:off x="3096858" y="2282881"/>
                <a:ext cx="4441264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5D6DCAE-2DFB-4305-8346-8632FE65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58" y="2282881"/>
                <a:ext cx="4441264" cy="12441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C8459-BE0D-4AAD-98AB-573042FFD82C}"/>
                  </a:ext>
                </a:extLst>
              </p:cNvPr>
              <p:cNvSpPr txBox="1"/>
              <p:nvPr/>
            </p:nvSpPr>
            <p:spPr>
              <a:xfrm>
                <a:off x="3561265" y="3209264"/>
                <a:ext cx="3512449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𝒋𝒘𝒕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C8459-BE0D-4AAD-98AB-573042FFD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265" y="3209264"/>
                <a:ext cx="3512449" cy="12441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2A0884-28D3-4741-B0D6-17D687F5DACD}"/>
                  </a:ext>
                </a:extLst>
              </p:cNvPr>
              <p:cNvSpPr txBox="1"/>
              <p:nvPr/>
            </p:nvSpPr>
            <p:spPr>
              <a:xfrm>
                <a:off x="7450105" y="1877645"/>
                <a:ext cx="4023257" cy="2543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Step 1: compute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/>
                  <a:t> by Fourier transform.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Step 2: compute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 convolution theorem.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Step 3: compute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 inverse Fourier transform.</a:t>
                </a:r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2A0884-28D3-4741-B0D6-17D687F5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105" y="1877645"/>
                <a:ext cx="4023257" cy="2543132"/>
              </a:xfrm>
              <a:prstGeom prst="rect">
                <a:avLst/>
              </a:prstGeom>
              <a:blipFill>
                <a:blip r:embed="rId14"/>
                <a:stretch>
                  <a:fillRect l="-1212" b="-2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49F9AB-5B01-42FE-A378-4C2AAD33581C}"/>
                  </a:ext>
                </a:extLst>
              </p:cNvPr>
              <p:cNvSpPr txBox="1"/>
              <p:nvPr/>
            </p:nvSpPr>
            <p:spPr>
              <a:xfrm>
                <a:off x="-124695" y="4514999"/>
                <a:ext cx="23566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49F9AB-5B01-42FE-A378-4C2AAD335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695" y="4514999"/>
                <a:ext cx="2356628" cy="461665"/>
              </a:xfrm>
              <a:prstGeom prst="rect">
                <a:avLst/>
              </a:prstGeom>
              <a:blipFill>
                <a:blip r:embed="rId1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9DAAD8-2A99-4D0D-9834-C1D829101A86}"/>
                  </a:ext>
                </a:extLst>
              </p:cNvPr>
              <p:cNvSpPr txBox="1"/>
              <p:nvPr/>
            </p:nvSpPr>
            <p:spPr>
              <a:xfrm>
                <a:off x="3704018" y="4527930"/>
                <a:ext cx="27330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9DAAD8-2A99-4D0D-9834-C1D82910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18" y="4527930"/>
                <a:ext cx="2733040" cy="461665"/>
              </a:xfrm>
              <a:prstGeom prst="rect">
                <a:avLst/>
              </a:prstGeom>
              <a:blipFill>
                <a:blip r:embed="rId17"/>
                <a:stretch>
                  <a:fillRect r="-446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2BF26-53CC-4BD8-BAC9-882442EE07DB}"/>
                  </a:ext>
                </a:extLst>
              </p:cNvPr>
              <p:cNvSpPr txBox="1"/>
              <p:nvPr/>
            </p:nvSpPr>
            <p:spPr>
              <a:xfrm>
                <a:off x="-797242" y="2381026"/>
                <a:ext cx="444126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2BF26-53CC-4BD8-BAC9-882442EE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7242" y="2381026"/>
                <a:ext cx="4441264" cy="11698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24F309-07E1-4A86-B7B3-44F713C5716C}"/>
                  </a:ext>
                </a:extLst>
              </p:cNvPr>
              <p:cNvSpPr txBox="1"/>
              <p:nvPr/>
            </p:nvSpPr>
            <p:spPr>
              <a:xfrm>
                <a:off x="-245893" y="3271026"/>
                <a:ext cx="3430767" cy="116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24F309-07E1-4A86-B7B3-44F713C5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5893" y="3271026"/>
                <a:ext cx="3430767" cy="11630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3954862E-74A5-4896-91E1-21A9039545ED}"/>
              </a:ext>
            </a:extLst>
          </p:cNvPr>
          <p:cNvSpPr/>
          <p:nvPr/>
        </p:nvSpPr>
        <p:spPr>
          <a:xfrm>
            <a:off x="2923284" y="4183095"/>
            <a:ext cx="785029" cy="1018995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DA6941-4284-4E4F-969A-7CD7A88CACEE}"/>
                  </a:ext>
                </a:extLst>
              </p:cNvPr>
              <p:cNvSpPr txBox="1"/>
              <p:nvPr/>
            </p:nvSpPr>
            <p:spPr>
              <a:xfrm>
                <a:off x="-624308" y="4915801"/>
                <a:ext cx="4441264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DA6941-4284-4E4F-969A-7CD7A88CA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4308" y="4915801"/>
                <a:ext cx="4441264" cy="12441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B9DFD8-9F57-4DAC-9FF6-9A79C939E496}"/>
                  </a:ext>
                </a:extLst>
              </p:cNvPr>
              <p:cNvSpPr txBox="1"/>
              <p:nvPr/>
            </p:nvSpPr>
            <p:spPr>
              <a:xfrm>
                <a:off x="-624308" y="5858117"/>
                <a:ext cx="4441264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B9DFD8-9F57-4DAC-9FF6-9A79C939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4308" y="5858117"/>
                <a:ext cx="4441264" cy="12441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B10325-E476-4D13-ACB6-5BB39903D911}"/>
                  </a:ext>
                </a:extLst>
              </p:cNvPr>
              <p:cNvSpPr txBox="1"/>
              <p:nvPr/>
            </p:nvSpPr>
            <p:spPr>
              <a:xfrm>
                <a:off x="3111853" y="4928438"/>
                <a:ext cx="4441264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B10325-E476-4D13-ACB6-5BB39903D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853" y="4928438"/>
                <a:ext cx="4441264" cy="12441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9C44E7-E2BF-4BEB-B787-3393B0429B0D}"/>
                  </a:ext>
                </a:extLst>
              </p:cNvPr>
              <p:cNvSpPr txBox="1"/>
              <p:nvPr/>
            </p:nvSpPr>
            <p:spPr>
              <a:xfrm>
                <a:off x="3111853" y="5870754"/>
                <a:ext cx="4441264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9C44E7-E2BF-4BEB-B787-3393B0429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853" y="5870754"/>
                <a:ext cx="4441264" cy="12441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41B311E-A866-4EA9-8984-C56824724CB0}"/>
              </a:ext>
            </a:extLst>
          </p:cNvPr>
          <p:cNvSpPr txBox="1"/>
          <p:nvPr/>
        </p:nvSpPr>
        <p:spPr>
          <a:xfrm>
            <a:off x="6277985" y="4603020"/>
            <a:ext cx="251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(convolution theorem)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AEAFE8-70B4-41EC-94DF-6FD53028C361}"/>
                  </a:ext>
                </a:extLst>
              </p:cNvPr>
              <p:cNvSpPr txBox="1"/>
              <p:nvPr/>
            </p:nvSpPr>
            <p:spPr>
              <a:xfrm>
                <a:off x="7326060" y="947966"/>
                <a:ext cx="6096000" cy="880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The second question: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2. How to recover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any output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AEAFE8-70B4-41EC-94DF-6FD53028C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060" y="947966"/>
                <a:ext cx="6096000" cy="880241"/>
              </a:xfrm>
              <a:prstGeom prst="rect">
                <a:avLst/>
              </a:prstGeom>
              <a:blipFill>
                <a:blip r:embed="rId24"/>
                <a:stretch>
                  <a:fillRect l="-900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25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F836C4-4132-4B34-B5C9-32CB6A504F0A}"/>
              </a:ext>
            </a:extLst>
          </p:cNvPr>
          <p:cNvGrpSpPr/>
          <p:nvPr/>
        </p:nvGrpSpPr>
        <p:grpSpPr>
          <a:xfrm>
            <a:off x="331693" y="1597451"/>
            <a:ext cx="5006044" cy="1783419"/>
            <a:chOff x="840997" y="910329"/>
            <a:chExt cx="5006044" cy="178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A000BE5-A46B-4A37-BC06-E586EDD48D97}"/>
                    </a:ext>
                  </a:extLst>
                </p:cNvPr>
                <p:cNvSpPr txBox="1"/>
                <p:nvPr/>
              </p:nvSpPr>
              <p:spPr>
                <a:xfrm>
                  <a:off x="1686560" y="112776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𝜹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9AA3C2-ADFB-4F64-97A3-E6F32BDD8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1127760"/>
                  <a:ext cx="91440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140D611-BA73-4DBC-824B-21D17CE0FFBF}"/>
                    </a:ext>
                  </a:extLst>
                </p:cNvPr>
                <p:cNvSpPr txBox="1"/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89E657-97A4-4378-B21E-F86C4C39E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6B607FB-D514-440A-881C-CA8D0681777E}"/>
                    </a:ext>
                  </a:extLst>
                </p:cNvPr>
                <p:cNvSpPr txBox="1"/>
                <p:nvPr/>
              </p:nvSpPr>
              <p:spPr>
                <a:xfrm>
                  <a:off x="3872564" y="112776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6B607FB-D514-440A-881C-CA8D06817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564" y="1127760"/>
                  <a:ext cx="91440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F5F292-77D0-4DAC-AA91-92FC808D8B17}"/>
                    </a:ext>
                  </a:extLst>
                </p:cNvPr>
                <p:cNvSpPr txBox="1"/>
                <p:nvPr/>
              </p:nvSpPr>
              <p:spPr>
                <a:xfrm>
                  <a:off x="3872564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BB9A3D-9049-4EA9-8876-4ACCFE86B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564" y="2232083"/>
                  <a:ext cx="914400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261DD8-A9C1-45F3-80DD-239E6B3C4F9A}"/>
                </a:ext>
              </a:extLst>
            </p:cNvPr>
            <p:cNvCxnSpPr>
              <a:cxnSpLocks/>
              <a:stCxn id="3" idx="3"/>
              <a:endCxn id="5" idx="1"/>
            </p:cNvCxnSpPr>
            <p:nvPr/>
          </p:nvCxnSpPr>
          <p:spPr>
            <a:xfrm>
              <a:off x="2600960" y="1358593"/>
              <a:ext cx="12716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CD074AD-5249-41D4-AC05-7EDC63A9702C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2600960" y="2462916"/>
              <a:ext cx="12716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59CA88-DC34-40E6-94D9-9667BA2E2423}"/>
                    </a:ext>
                  </a:extLst>
                </p:cNvPr>
                <p:cNvSpPr txBox="1"/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D45247-1C52-4CE0-8B1E-4A02758F9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8C3576-7DD8-4A8C-AE86-1E449336EF71}"/>
                    </a:ext>
                  </a:extLst>
                </p:cNvPr>
                <p:cNvSpPr txBox="1"/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192D9C-C3FE-4CF3-9C66-355C6F5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ADD6B5-FB75-411A-A0E7-4EC9D80FA1C4}"/>
                </a:ext>
              </a:extLst>
            </p:cNvPr>
            <p:cNvCxnSpPr>
              <a:cxnSpLocks/>
              <a:stCxn id="4" idx="0"/>
              <a:endCxn id="3" idx="2"/>
            </p:cNvCxnSpPr>
            <p:nvPr/>
          </p:nvCxnSpPr>
          <p:spPr>
            <a:xfrm flipV="1">
              <a:off x="2143760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34A4E5-7AF8-4269-97CC-00354489A424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4329764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F3984E-13BD-4316-A6BB-85BD25745584}"/>
                </a:ext>
              </a:extLst>
            </p:cNvPr>
            <p:cNvSpPr txBox="1"/>
            <p:nvPr/>
          </p:nvSpPr>
          <p:spPr>
            <a:xfrm>
              <a:off x="840997" y="1487921"/>
              <a:ext cx="135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analysis</a:t>
              </a:r>
              <a:endParaRPr lang="zh-CN" alt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6BBF4E-8948-4BF4-9E37-BCC8B915761B}"/>
                </a:ext>
              </a:extLst>
            </p:cNvPr>
            <p:cNvSpPr txBox="1"/>
            <p:nvPr/>
          </p:nvSpPr>
          <p:spPr>
            <a:xfrm>
              <a:off x="4298735" y="1451550"/>
              <a:ext cx="15483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synthesis</a:t>
              </a:r>
              <a:endParaRPr lang="zh-CN" altLang="en-US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A8EADE-8828-439B-9B0D-8BFA4DD48B4C}"/>
              </a:ext>
            </a:extLst>
          </p:cNvPr>
          <p:cNvGrpSpPr/>
          <p:nvPr/>
        </p:nvGrpSpPr>
        <p:grpSpPr>
          <a:xfrm>
            <a:off x="5975435" y="1597451"/>
            <a:ext cx="5204224" cy="1783419"/>
            <a:chOff x="840997" y="910329"/>
            <a:chExt cx="5204224" cy="178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9917E3C-1CCE-40FE-BC3B-95C51B82B9B8}"/>
                    </a:ext>
                  </a:extLst>
                </p:cNvPr>
                <p:cNvSpPr txBox="1"/>
                <p:nvPr/>
              </p:nvSpPr>
              <p:spPr>
                <a:xfrm>
                  <a:off x="1686560" y="1127760"/>
                  <a:ext cx="914400" cy="471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𝒋𝒘𝒕</m:t>
                            </m:r>
                          </m:sup>
                        </m:sSup>
                      </m:oMath>
                    </m:oMathPara>
                  </a14:m>
                  <a:endParaRPr lang="zh-CN" altLang="en-US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9917E3C-1CCE-40FE-BC3B-95C51B82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1127760"/>
                  <a:ext cx="914400" cy="47109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C302FD5-800D-4D47-9566-0706118B13BE}"/>
                    </a:ext>
                  </a:extLst>
                </p:cNvPr>
                <p:cNvSpPr txBox="1"/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89E657-97A4-4378-B21E-F86C4C39E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560" y="2232083"/>
                  <a:ext cx="91440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CF11F12-F811-44C3-9BD0-144CE56424BF}"/>
                    </a:ext>
                  </a:extLst>
                </p:cNvPr>
                <p:cNvSpPr txBox="1"/>
                <p:nvPr/>
              </p:nvSpPr>
              <p:spPr>
                <a:xfrm>
                  <a:off x="3687289" y="1127760"/>
                  <a:ext cx="12716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CF11F12-F811-44C3-9BD0-144CE5642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89" y="1127760"/>
                  <a:ext cx="1271603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213683-B82B-43E5-A885-6121ED630833}"/>
                    </a:ext>
                  </a:extLst>
                </p:cNvPr>
                <p:cNvSpPr txBox="1"/>
                <p:nvPr/>
              </p:nvSpPr>
              <p:spPr>
                <a:xfrm>
                  <a:off x="3687289" y="2232083"/>
                  <a:ext cx="12716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213683-B82B-43E5-A885-6121ED630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89" y="2232083"/>
                  <a:ext cx="1271603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56EF3F-4973-4D6B-80D6-95CE54D202D1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 flipV="1">
              <a:off x="2600960" y="1358593"/>
              <a:ext cx="1086329" cy="47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A748497-7C9F-4D55-882C-4DD571C0E9FB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00960" y="2462916"/>
              <a:ext cx="10863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4EC3EDC-044C-4733-818B-A0272EC742F7}"/>
                    </a:ext>
                  </a:extLst>
                </p:cNvPr>
                <p:cNvSpPr txBox="1"/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D45247-1C52-4CE0-8B1E-4A02758F9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915" y="910329"/>
                  <a:ext cx="54864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32B8E44-7607-48A1-832D-38F839524411}"/>
                    </a:ext>
                  </a:extLst>
                </p:cNvPr>
                <p:cNvSpPr txBox="1"/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192D9C-C3FE-4CF3-9C66-355C6F5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312" y="1987851"/>
                  <a:ext cx="54864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5138773-27B9-4087-8CA5-09FC118421DE}"/>
                </a:ext>
              </a:extLst>
            </p:cNvPr>
            <p:cNvCxnSpPr>
              <a:cxnSpLocks/>
              <a:stCxn id="17" idx="0"/>
              <a:endCxn id="16" idx="2"/>
            </p:cNvCxnSpPr>
            <p:nvPr/>
          </p:nvCxnSpPr>
          <p:spPr>
            <a:xfrm flipV="1">
              <a:off x="2143760" y="1598851"/>
              <a:ext cx="0" cy="6332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8684976-2A8C-454A-95D4-941A1493AC79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4323091" y="1589425"/>
              <a:ext cx="0" cy="6426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8174CB-775D-4C80-9F38-179D0244767F}"/>
                </a:ext>
              </a:extLst>
            </p:cNvPr>
            <p:cNvSpPr txBox="1"/>
            <p:nvPr/>
          </p:nvSpPr>
          <p:spPr>
            <a:xfrm>
              <a:off x="840997" y="1487921"/>
              <a:ext cx="1354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analysis</a:t>
              </a:r>
              <a:endParaRPr lang="zh-CN" alt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1D886D-7E8E-4B4A-8A54-2B4AA0B8FA1D}"/>
                </a:ext>
              </a:extLst>
            </p:cNvPr>
            <p:cNvSpPr txBox="1"/>
            <p:nvPr/>
          </p:nvSpPr>
          <p:spPr>
            <a:xfrm>
              <a:off x="4496915" y="1454305"/>
              <a:ext cx="15483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  <a:p>
              <a:pPr algn="ctr"/>
              <a:r>
                <a:rPr lang="en-US" altLang="zh-CN" sz="2400" dirty="0"/>
                <a:t>synthesis</a:t>
              </a:r>
              <a:endParaRPr lang="zh-CN" altLang="en-US" sz="2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00FD433-62D6-4E3B-876C-CFF2339D6889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36E0E2-E071-40B0-95DF-6A331529D452}"/>
                  </a:ext>
                </a:extLst>
              </p:cNvPr>
              <p:cNvSpPr txBox="1"/>
              <p:nvPr/>
            </p:nvSpPr>
            <p:spPr>
              <a:xfrm>
                <a:off x="6211677" y="355243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How to recover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from any output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b="1" dirty="0"/>
                  <a:t>?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36E0E2-E071-40B0-95DF-6A331529D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77" y="3552437"/>
                <a:ext cx="6096000" cy="369332"/>
              </a:xfrm>
              <a:prstGeom prst="rect">
                <a:avLst/>
              </a:prstGeom>
              <a:blipFill>
                <a:blip r:embed="rId15"/>
                <a:stretch>
                  <a:fillRect l="-70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BAD10B-1532-422A-B670-CC48D73932C2}"/>
                  </a:ext>
                </a:extLst>
              </p:cNvPr>
              <p:cNvSpPr txBox="1"/>
              <p:nvPr/>
            </p:nvSpPr>
            <p:spPr>
              <a:xfrm>
                <a:off x="952178" y="4299449"/>
                <a:ext cx="3373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BAD10B-1532-422A-B670-CC48D7393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78" y="4299449"/>
                <a:ext cx="3373917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F8312E-2A5A-454A-BF8D-AC4E5C516041}"/>
                  </a:ext>
                </a:extLst>
              </p:cNvPr>
              <p:cNvSpPr txBox="1"/>
              <p:nvPr/>
            </p:nvSpPr>
            <p:spPr>
              <a:xfrm>
                <a:off x="6211677" y="3930241"/>
                <a:ext cx="4441264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F8312E-2A5A-454A-BF8D-AC4E5C516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77" y="3930241"/>
                <a:ext cx="4441264" cy="12441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F3610D-2C73-4950-90E9-FFE173272F17}"/>
                  </a:ext>
                </a:extLst>
              </p:cNvPr>
              <p:cNvSpPr txBox="1"/>
              <p:nvPr/>
            </p:nvSpPr>
            <p:spPr>
              <a:xfrm>
                <a:off x="6766503" y="4919318"/>
                <a:ext cx="2839720" cy="87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F3610D-2C73-4950-90E9-FFE173272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03" y="4919318"/>
                <a:ext cx="2839720" cy="8745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57AD8-13D2-49F2-AEFE-A9AAED41BA3A}"/>
                  </a:ext>
                </a:extLst>
              </p:cNvPr>
              <p:cNvSpPr txBox="1"/>
              <p:nvPr/>
            </p:nvSpPr>
            <p:spPr>
              <a:xfrm>
                <a:off x="6152150" y="5613813"/>
                <a:ext cx="4441264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357AD8-13D2-49F2-AEFE-A9AAED41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150" y="5613813"/>
                <a:ext cx="4441264" cy="12441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EF6E5BA-DE91-4AE6-9883-EC3C78021C0A}"/>
              </a:ext>
            </a:extLst>
          </p:cNvPr>
          <p:cNvSpPr txBox="1"/>
          <p:nvPr/>
        </p:nvSpPr>
        <p:spPr>
          <a:xfrm>
            <a:off x="9963572" y="5182900"/>
            <a:ext cx="17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(inverse</a:t>
            </a:r>
            <a:r>
              <a:rPr lang="zh-CN" altLang="en-US" dirty="0"/>
              <a:t> </a:t>
            </a:r>
            <a:r>
              <a:rPr lang="en-US" altLang="zh-CN" dirty="0"/>
              <a:t>filtering)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87ADC2D-5E06-4925-B1BF-E7A43C79DE54}"/>
                  </a:ext>
                </a:extLst>
              </p:cNvPr>
              <p:cNvSpPr txBox="1"/>
              <p:nvPr/>
            </p:nvSpPr>
            <p:spPr>
              <a:xfrm>
                <a:off x="697968" y="986636"/>
                <a:ext cx="2869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LTI system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endParaRPr lang="zh-CN" altLang="en-US" sz="2400" b="1" dirty="0"/>
              </a:p>
              <a:p>
                <a:endParaRPr lang="zh-CN" alt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87ADC2D-5E06-4925-B1BF-E7A43C79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8" y="986636"/>
                <a:ext cx="2869343" cy="830997"/>
              </a:xfrm>
              <a:prstGeom prst="rect">
                <a:avLst/>
              </a:prstGeom>
              <a:blipFill>
                <a:blip r:embed="rId21"/>
                <a:stretch>
                  <a:fillRect l="-3185" t="-5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A9E0F15-79B3-424B-B9BF-B3C62C5DEAA3}"/>
                  </a:ext>
                </a:extLst>
              </p:cNvPr>
              <p:cNvSpPr txBox="1"/>
              <p:nvPr/>
            </p:nvSpPr>
            <p:spPr>
              <a:xfrm>
                <a:off x="409690" y="3707962"/>
                <a:ext cx="4663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How to predict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/>
                  <a:t>from any input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?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A9E0F15-79B3-424B-B9BF-B3C62C5DE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0" y="3707962"/>
                <a:ext cx="4663472" cy="369332"/>
              </a:xfrm>
              <a:prstGeom prst="rect">
                <a:avLst/>
              </a:prstGeom>
              <a:blipFill>
                <a:blip r:embed="rId22"/>
                <a:stretch>
                  <a:fillRect l="-784" t="-8197" r="-117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21B103A8-9543-4D23-A6E5-ACAD2EA9FDFA}"/>
              </a:ext>
            </a:extLst>
          </p:cNvPr>
          <p:cNvSpPr txBox="1"/>
          <p:nvPr/>
        </p:nvSpPr>
        <p:spPr>
          <a:xfrm>
            <a:off x="384119" y="5173243"/>
            <a:ext cx="4349396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unit impulse response </a:t>
            </a:r>
            <a:r>
              <a:rPr lang="en-US" altLang="zh-CN" dirty="0"/>
              <a:t>is able to describe the LTI system.</a:t>
            </a:r>
          </a:p>
        </p:txBody>
      </p:sp>
    </p:spTree>
    <p:extLst>
      <p:ext uri="{BB962C8B-B14F-4D97-AF65-F5344CB8AC3E}">
        <p14:creationId xmlns:p14="http://schemas.microsoft.com/office/powerpoint/2010/main" val="2403428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D4D08-B4AE-4F0F-BD7A-EE2A0498849E}"/>
              </a:ext>
            </a:extLst>
          </p:cNvPr>
          <p:cNvSpPr txBox="1"/>
          <p:nvPr/>
        </p:nvSpPr>
        <p:spPr>
          <a:xfrm>
            <a:off x="331693" y="224117"/>
            <a:ext cx="75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Fundamentals of Signal and System</a:t>
            </a:r>
            <a:endParaRPr lang="zh-CN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9009-99BC-4FF6-98F3-52DBEF8426D1}"/>
              </a:ext>
            </a:extLst>
          </p:cNvPr>
          <p:cNvSpPr txBox="1"/>
          <p:nvPr/>
        </p:nvSpPr>
        <p:spPr>
          <a:xfrm>
            <a:off x="583457" y="1002295"/>
            <a:ext cx="539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Linear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7C323A-20F0-467D-A7D7-D05D18B028CB}"/>
                  </a:ext>
                </a:extLst>
              </p:cNvPr>
              <p:cNvSpPr txBox="1"/>
              <p:nvPr/>
            </p:nvSpPr>
            <p:spPr>
              <a:xfrm>
                <a:off x="782516" y="1494801"/>
                <a:ext cx="1776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7C323A-20F0-467D-A7D7-D05D18B02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16" y="1494801"/>
                <a:ext cx="177604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424E7A-D2C5-4324-AE53-F38C3839FBB1}"/>
                  </a:ext>
                </a:extLst>
              </p:cNvPr>
              <p:cNvSpPr txBox="1"/>
              <p:nvPr/>
            </p:nvSpPr>
            <p:spPr>
              <a:xfrm>
                <a:off x="2558562" y="1494802"/>
                <a:ext cx="4182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424E7A-D2C5-4324-AE53-F38C3839F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562" y="1494802"/>
                <a:ext cx="418220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702F32-A28B-4248-8290-321327993586}"/>
                  </a:ext>
                </a:extLst>
              </p:cNvPr>
              <p:cNvSpPr txBox="1"/>
              <p:nvPr/>
            </p:nvSpPr>
            <p:spPr>
              <a:xfrm>
                <a:off x="940777" y="2123493"/>
                <a:ext cx="4343401" cy="1109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702F32-A28B-4248-8290-321327993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77" y="2123493"/>
                <a:ext cx="4343401" cy="11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DD6653E-89EE-42C0-9570-CCB9EB218BF6}"/>
              </a:ext>
            </a:extLst>
          </p:cNvPr>
          <p:cNvSpPr txBox="1"/>
          <p:nvPr/>
        </p:nvSpPr>
        <p:spPr>
          <a:xfrm>
            <a:off x="583457" y="3233839"/>
            <a:ext cx="199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Convolution: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9195C6-93E3-411E-AB38-9EF005B19B31}"/>
                  </a:ext>
                </a:extLst>
              </p:cNvPr>
              <p:cNvSpPr txBox="1"/>
              <p:nvPr/>
            </p:nvSpPr>
            <p:spPr>
              <a:xfrm>
                <a:off x="782516" y="3715918"/>
                <a:ext cx="19958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9195C6-93E3-411E-AB38-9EF005B1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16" y="3715918"/>
                <a:ext cx="199585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C5669F-A959-45A6-83AB-9D642E9C564C}"/>
                  </a:ext>
                </a:extLst>
              </p:cNvPr>
              <p:cNvSpPr txBox="1"/>
              <p:nvPr/>
            </p:nvSpPr>
            <p:spPr>
              <a:xfrm>
                <a:off x="908536" y="4154621"/>
                <a:ext cx="4988169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C5669F-A959-45A6-83AB-9D642E9C5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6" y="4154621"/>
                <a:ext cx="4988169" cy="497252"/>
              </a:xfrm>
              <a:prstGeom prst="rect">
                <a:avLst/>
              </a:prstGeom>
              <a:blipFill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C2CFC64-7F58-48B3-92E5-AAC21C2FFE3D}"/>
              </a:ext>
            </a:extLst>
          </p:cNvPr>
          <p:cNvSpPr txBox="1"/>
          <p:nvPr/>
        </p:nvSpPr>
        <p:spPr>
          <a:xfrm>
            <a:off x="638909" y="4771882"/>
            <a:ext cx="660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Compare two </a:t>
            </a:r>
            <a:r>
              <a:rPr lang="en-US" altLang="zh-CN" sz="2400" dirty="0" err="1"/>
              <a:t>Eqs</a:t>
            </a:r>
            <a:r>
              <a:rPr lang="en-US" altLang="zh-CN" sz="2400" dirty="0"/>
              <a:t>. and We have: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2F7361-1816-4999-BC95-2290202C83DC}"/>
                  </a:ext>
                </a:extLst>
              </p:cNvPr>
              <p:cNvSpPr txBox="1"/>
              <p:nvPr/>
            </p:nvSpPr>
            <p:spPr>
              <a:xfrm>
                <a:off x="583457" y="5287428"/>
                <a:ext cx="6157313" cy="106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2F7361-1816-4999-BC95-2290202C8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57" y="5287428"/>
                <a:ext cx="6157313" cy="10699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D58B39-A3B7-4970-8351-656AB9B3EB77}"/>
                  </a:ext>
                </a:extLst>
              </p:cNvPr>
              <p:cNvSpPr txBox="1"/>
              <p:nvPr/>
            </p:nvSpPr>
            <p:spPr>
              <a:xfrm>
                <a:off x="8057417" y="1494801"/>
                <a:ext cx="3193806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D58B39-A3B7-4970-8351-656AB9B3E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417" y="1494801"/>
                <a:ext cx="3193806" cy="1266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E2BDE38-27BD-4B74-B340-9823A714AC7E}"/>
              </a:ext>
            </a:extLst>
          </p:cNvPr>
          <p:cNvSpPr txBox="1"/>
          <p:nvPr/>
        </p:nvSpPr>
        <p:spPr>
          <a:xfrm>
            <a:off x="7120388" y="1048461"/>
            <a:ext cx="495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The matrix of LTI system is circular matrix:</a:t>
            </a:r>
            <a:endParaRPr lang="zh-CN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DC8CD-E405-4310-80DF-6901D11A0088}"/>
              </a:ext>
            </a:extLst>
          </p:cNvPr>
          <p:cNvSpPr txBox="1"/>
          <p:nvPr/>
        </p:nvSpPr>
        <p:spPr>
          <a:xfrm>
            <a:off x="7120388" y="3379995"/>
            <a:ext cx="396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 How to check a system is LTI?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4B8A5E-678A-4425-B411-3F4A98D8963C}"/>
                  </a:ext>
                </a:extLst>
              </p:cNvPr>
              <p:cNvSpPr txBox="1"/>
              <p:nvPr/>
            </p:nvSpPr>
            <p:spPr>
              <a:xfrm>
                <a:off x="7672430" y="3912354"/>
                <a:ext cx="3963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Check if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time-invariant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4B8A5E-678A-4425-B411-3F4A98D89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30" y="3912354"/>
                <a:ext cx="3963780" cy="369332"/>
              </a:xfrm>
              <a:prstGeom prst="rect">
                <a:avLst/>
              </a:prstGeom>
              <a:blipFill>
                <a:blip r:embed="rId9"/>
                <a:stretch>
                  <a:fillRect l="-138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871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728868-D402-42C1-B47A-5A025CCA0724}"/>
              </a:ext>
            </a:extLst>
          </p:cNvPr>
          <p:cNvSpPr txBox="1"/>
          <p:nvPr/>
        </p:nvSpPr>
        <p:spPr>
          <a:xfrm>
            <a:off x="3955073" y="2967335"/>
            <a:ext cx="428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Come back to NLOS imaging…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6597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D2CA3281-9CA2-4CB1-B2C4-747BD03AE7D9}"/>
              </a:ext>
            </a:extLst>
          </p:cNvPr>
          <p:cNvSpPr/>
          <p:nvPr/>
        </p:nvSpPr>
        <p:spPr>
          <a:xfrm>
            <a:off x="1381070" y="-1991137"/>
            <a:ext cx="4535054" cy="4535054"/>
          </a:xfrm>
          <a:prstGeom prst="arc">
            <a:avLst>
              <a:gd name="adj1" fmla="val 1758126"/>
              <a:gd name="adj2" fmla="val 4980598"/>
            </a:avLst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583FE602-36B2-4018-BB97-1BF69CF9C3D4}"/>
              </a:ext>
            </a:extLst>
          </p:cNvPr>
          <p:cNvSpPr/>
          <p:nvPr/>
        </p:nvSpPr>
        <p:spPr>
          <a:xfrm>
            <a:off x="1059125" y="-2277024"/>
            <a:ext cx="5106825" cy="5106825"/>
          </a:xfrm>
          <a:prstGeom prst="arc">
            <a:avLst>
              <a:gd name="adj1" fmla="val 1638970"/>
              <a:gd name="adj2" fmla="val 5045903"/>
            </a:avLst>
          </a:prstGeom>
          <a:noFill/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F62B20-689B-4DFB-9692-C3C29B44A755}"/>
              </a:ext>
            </a:extLst>
          </p:cNvPr>
          <p:cNvCxnSpPr>
            <a:cxnSpLocks/>
          </p:cNvCxnSpPr>
          <p:nvPr/>
        </p:nvCxnSpPr>
        <p:spPr>
          <a:xfrm>
            <a:off x="902104" y="276389"/>
            <a:ext cx="4196601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0F96E1-3046-460A-BD2E-5DB671DE3BDB}"/>
              </a:ext>
            </a:extLst>
          </p:cNvPr>
          <p:cNvCxnSpPr>
            <a:cxnSpLocks/>
          </p:cNvCxnSpPr>
          <p:nvPr/>
        </p:nvCxnSpPr>
        <p:spPr>
          <a:xfrm>
            <a:off x="2943339" y="1888419"/>
            <a:ext cx="0" cy="2479683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EAE0C2-EB38-4941-B859-1AC509F22D66}"/>
              </a:ext>
            </a:extLst>
          </p:cNvPr>
          <p:cNvSpPr/>
          <p:nvPr/>
        </p:nvSpPr>
        <p:spPr>
          <a:xfrm rot="18757832">
            <a:off x="776123" y="2686265"/>
            <a:ext cx="742643" cy="3958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0DBD4-C581-4B42-A2DE-2E45E81655EB}"/>
              </a:ext>
            </a:extLst>
          </p:cNvPr>
          <p:cNvSpPr txBox="1"/>
          <p:nvPr/>
        </p:nvSpPr>
        <p:spPr>
          <a:xfrm>
            <a:off x="373681" y="3749262"/>
            <a:ext cx="143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camera</a:t>
            </a:r>
            <a:endParaRPr lang="zh-CN" altLang="en-US" sz="2400" b="1" dirty="0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532652EA-19B6-4B79-AE59-410945E0AF2D}"/>
              </a:ext>
            </a:extLst>
          </p:cNvPr>
          <p:cNvSpPr/>
          <p:nvPr/>
        </p:nvSpPr>
        <p:spPr>
          <a:xfrm>
            <a:off x="4423129" y="1791075"/>
            <a:ext cx="2189019" cy="2189019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BC047A-7952-4611-A81B-73B1121BECD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398929" y="276390"/>
            <a:ext cx="2249668" cy="2334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B8A826CE-7281-4A42-808A-47A21DED4F66}"/>
              </a:ext>
            </a:extLst>
          </p:cNvPr>
          <p:cNvSpPr/>
          <p:nvPr/>
        </p:nvSpPr>
        <p:spPr>
          <a:xfrm>
            <a:off x="1570414" y="-1774085"/>
            <a:ext cx="4096897" cy="4096897"/>
          </a:xfrm>
          <a:prstGeom prst="arc">
            <a:avLst>
              <a:gd name="adj1" fmla="val 1935528"/>
              <a:gd name="adj2" fmla="val 4761938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14639-A453-449F-B28D-74DA99F32231}"/>
                  </a:ext>
                </a:extLst>
              </p:cNvPr>
              <p:cNvSpPr txBox="1"/>
              <p:nvPr/>
            </p:nvSpPr>
            <p:spPr>
              <a:xfrm>
                <a:off x="993124" y="4281693"/>
                <a:ext cx="10345651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𝑡𝑐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14639-A453-449F-B28D-74DA99F32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24" y="4281693"/>
                <a:ext cx="10345651" cy="1235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8392E-9C04-4AE5-82EA-BA8A55830659}"/>
                  </a:ext>
                </a:extLst>
              </p:cNvPr>
              <p:cNvSpPr txBox="1"/>
              <p:nvPr/>
            </p:nvSpPr>
            <p:spPr>
              <a:xfrm>
                <a:off x="1147444" y="5287807"/>
                <a:ext cx="41666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/>
                  <a:t>Syetem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CN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8392E-9C04-4AE5-82EA-BA8A5583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444" y="5287807"/>
                <a:ext cx="4166602" cy="1200329"/>
              </a:xfrm>
              <a:prstGeom prst="rect">
                <a:avLst/>
              </a:prstGeom>
              <a:blipFill>
                <a:blip r:embed="rId3"/>
                <a:stretch>
                  <a:fillRect l="-2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9C1E7A2-C7CC-403D-9966-6A31D15D4DAC}"/>
              </a:ext>
            </a:extLst>
          </p:cNvPr>
          <p:cNvSpPr txBox="1"/>
          <p:nvPr/>
        </p:nvSpPr>
        <p:spPr>
          <a:xfrm>
            <a:off x="5517638" y="5494779"/>
            <a:ext cx="3539808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Linear?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Invariant?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711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C67684-C06D-474A-BD40-3A6122D69958}"/>
                  </a:ext>
                </a:extLst>
              </p:cNvPr>
              <p:cNvSpPr txBox="1"/>
              <p:nvPr/>
            </p:nvSpPr>
            <p:spPr>
              <a:xfrm>
                <a:off x="7279537" y="353044"/>
                <a:ext cx="3103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C67684-C06D-474A-BD40-3A6122D6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537" y="353044"/>
                <a:ext cx="3103684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9BD0FD-DE59-4CA2-B31D-9FDF1A3017A5}"/>
                  </a:ext>
                </a:extLst>
              </p:cNvPr>
              <p:cNvSpPr txBox="1"/>
              <p:nvPr/>
            </p:nvSpPr>
            <p:spPr>
              <a:xfrm>
                <a:off x="5948541" y="746668"/>
                <a:ext cx="5817577" cy="763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9BD0FD-DE59-4CA2-B31D-9FDF1A301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41" y="746668"/>
                <a:ext cx="5817577" cy="763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D87FAB-3C04-48DE-9D6E-AC946A7D1DC7}"/>
                  </a:ext>
                </a:extLst>
              </p:cNvPr>
              <p:cNvSpPr txBox="1"/>
              <p:nvPr/>
            </p:nvSpPr>
            <p:spPr>
              <a:xfrm>
                <a:off x="6083783" y="1483997"/>
                <a:ext cx="5817577" cy="840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D87FAB-3C04-48DE-9D6E-AC946A7D1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83" y="1483997"/>
                <a:ext cx="5817577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73B09F-DCE8-4B38-B2A6-6174C38FF169}"/>
                  </a:ext>
                </a:extLst>
              </p:cNvPr>
              <p:cNvSpPr txBox="1"/>
              <p:nvPr/>
            </p:nvSpPr>
            <p:spPr>
              <a:xfrm>
                <a:off x="6029896" y="2221326"/>
                <a:ext cx="5817577" cy="840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′−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73B09F-DCE8-4B38-B2A6-6174C38FF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96" y="2221326"/>
                <a:ext cx="5817577" cy="84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341EC7-BEE6-4C4C-8EB4-2D76DD598AC6}"/>
              </a:ext>
            </a:extLst>
          </p:cNvPr>
          <p:cNvCxnSpPr>
            <a:cxnSpLocks/>
          </p:cNvCxnSpPr>
          <p:nvPr/>
        </p:nvCxnSpPr>
        <p:spPr>
          <a:xfrm>
            <a:off x="471281" y="321598"/>
            <a:ext cx="4196601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727A97-87E7-4A57-A8DD-FD5866127462}"/>
              </a:ext>
            </a:extLst>
          </p:cNvPr>
          <p:cNvCxnSpPr>
            <a:cxnSpLocks/>
          </p:cNvCxnSpPr>
          <p:nvPr/>
        </p:nvCxnSpPr>
        <p:spPr>
          <a:xfrm>
            <a:off x="2512516" y="1933628"/>
            <a:ext cx="0" cy="2479683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476D1D3-9BCB-4FCA-B610-B9CDCF4801FD}"/>
              </a:ext>
            </a:extLst>
          </p:cNvPr>
          <p:cNvSpPr/>
          <p:nvPr/>
        </p:nvSpPr>
        <p:spPr>
          <a:xfrm rot="18757832">
            <a:off x="345300" y="2731474"/>
            <a:ext cx="742643" cy="3958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E20DD-AF34-4CDB-852D-8423344197FA}"/>
              </a:ext>
            </a:extLst>
          </p:cNvPr>
          <p:cNvSpPr txBox="1"/>
          <p:nvPr/>
        </p:nvSpPr>
        <p:spPr>
          <a:xfrm>
            <a:off x="-57142" y="3794471"/>
            <a:ext cx="143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camera</a:t>
            </a:r>
            <a:endParaRPr lang="zh-CN" altLang="en-US" sz="2400" b="1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ADA38255-4652-4F84-867F-FEFF8699D0C8}"/>
              </a:ext>
            </a:extLst>
          </p:cNvPr>
          <p:cNvSpPr/>
          <p:nvPr/>
        </p:nvSpPr>
        <p:spPr>
          <a:xfrm>
            <a:off x="3992306" y="1836284"/>
            <a:ext cx="2189019" cy="2189019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AFAC02-AC00-4E66-9C28-FB74FD1182F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68106" y="321599"/>
            <a:ext cx="2249668" cy="2334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A3E03-069E-4433-AC7D-33B03644FFDA}"/>
                  </a:ext>
                </a:extLst>
              </p:cNvPr>
              <p:cNvSpPr txBox="1"/>
              <p:nvPr/>
            </p:nvSpPr>
            <p:spPr>
              <a:xfrm>
                <a:off x="0" y="4534204"/>
                <a:ext cx="6344064" cy="1788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𝑡𝑐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A3E03-069E-4433-AC7D-33B03644F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34204"/>
                <a:ext cx="6344064" cy="1788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2DFF5951-B00E-460A-AD62-E0446502071B}"/>
              </a:ext>
            </a:extLst>
          </p:cNvPr>
          <p:cNvSpPr/>
          <p:nvPr/>
        </p:nvSpPr>
        <p:spPr>
          <a:xfrm>
            <a:off x="950247" y="-1945928"/>
            <a:ext cx="4535054" cy="4535054"/>
          </a:xfrm>
          <a:prstGeom prst="arc">
            <a:avLst>
              <a:gd name="adj1" fmla="val 1758126"/>
              <a:gd name="adj2" fmla="val 4980598"/>
            </a:avLst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C1EDA87-F091-4786-8D62-777CA19ED163}"/>
              </a:ext>
            </a:extLst>
          </p:cNvPr>
          <p:cNvSpPr/>
          <p:nvPr/>
        </p:nvSpPr>
        <p:spPr>
          <a:xfrm>
            <a:off x="628302" y="-2231815"/>
            <a:ext cx="5106825" cy="5106825"/>
          </a:xfrm>
          <a:prstGeom prst="arc">
            <a:avLst>
              <a:gd name="adj1" fmla="val 1638970"/>
              <a:gd name="adj2" fmla="val 5045903"/>
            </a:avLst>
          </a:prstGeom>
          <a:noFill/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6CA80EF-E5BA-4ECB-BCC4-B45B67098414}"/>
              </a:ext>
            </a:extLst>
          </p:cNvPr>
          <p:cNvSpPr/>
          <p:nvPr/>
        </p:nvSpPr>
        <p:spPr>
          <a:xfrm>
            <a:off x="1139591" y="-1728876"/>
            <a:ext cx="4096897" cy="4096897"/>
          </a:xfrm>
          <a:prstGeom prst="arc">
            <a:avLst>
              <a:gd name="adj1" fmla="val 1935528"/>
              <a:gd name="adj2" fmla="val 4761938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F3BC9C-CF86-43D4-8DF1-EAD2B27544B2}"/>
                  </a:ext>
                </a:extLst>
              </p:cNvPr>
              <p:cNvSpPr txBox="1"/>
              <p:nvPr/>
            </p:nvSpPr>
            <p:spPr>
              <a:xfrm>
                <a:off x="6564753" y="3496401"/>
                <a:ext cx="5627247" cy="88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A necessary condition of invariant system::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Shift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, does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also shift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F3BC9C-CF86-43D4-8DF1-EAD2B2754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53" y="3496401"/>
                <a:ext cx="5627247" cy="880241"/>
              </a:xfrm>
              <a:prstGeom prst="rect">
                <a:avLst/>
              </a:prstGeom>
              <a:blipFill>
                <a:blip r:embed="rId7"/>
                <a:stretch>
                  <a:fillRect l="-975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F81CBFA-C190-492B-B65F-862D3C753B46}"/>
              </a:ext>
            </a:extLst>
          </p:cNvPr>
          <p:cNvSpPr txBox="1"/>
          <p:nvPr/>
        </p:nvSpPr>
        <p:spPr>
          <a:xfrm>
            <a:off x="6564753" y="3152002"/>
            <a:ext cx="488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curve of unit impulse response is hyperbola.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03933E-13A0-42E9-AB84-331C80D79AE9}"/>
                  </a:ext>
                </a:extLst>
              </p:cNvPr>
              <p:cNvSpPr txBox="1"/>
              <p:nvPr/>
            </p:nvSpPr>
            <p:spPr>
              <a:xfrm>
                <a:off x="6083782" y="4351697"/>
                <a:ext cx="5817577" cy="840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03933E-13A0-42E9-AB84-331C80D79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82" y="4351697"/>
                <a:ext cx="5817577" cy="8402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9FC8D4-F576-45B7-9F75-8A66C9CA0159}"/>
                  </a:ext>
                </a:extLst>
              </p:cNvPr>
              <p:cNvSpPr txBox="1"/>
              <p:nvPr/>
            </p:nvSpPr>
            <p:spPr>
              <a:xfrm>
                <a:off x="6374423" y="5116188"/>
                <a:ext cx="5817577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9FC8D4-F576-45B7-9F75-8A66C9CA0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423" y="5116188"/>
                <a:ext cx="5817577" cy="9951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F28CE1-315B-4224-8A26-B23D4757CBC1}"/>
                  </a:ext>
                </a:extLst>
              </p:cNvPr>
              <p:cNvSpPr txBox="1"/>
              <p:nvPr/>
            </p:nvSpPr>
            <p:spPr>
              <a:xfrm>
                <a:off x="6309077" y="6000482"/>
                <a:ext cx="2629607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F28CE1-315B-4224-8A26-B23D4757C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077" y="6000482"/>
                <a:ext cx="2629607" cy="8310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9E46994-DB33-477B-9B17-FCA4A286EA62}"/>
              </a:ext>
            </a:extLst>
          </p:cNvPr>
          <p:cNvSpPr txBox="1"/>
          <p:nvPr/>
        </p:nvSpPr>
        <p:spPr>
          <a:xfrm>
            <a:off x="8937596" y="6416012"/>
            <a:ext cx="333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 some extent identity.</a:t>
            </a:r>
            <a:endParaRPr lang="zh-CN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DDCEEA-FCF1-419E-A8F1-7C68A9852A45}"/>
              </a:ext>
            </a:extLst>
          </p:cNvPr>
          <p:cNvSpPr txBox="1"/>
          <p:nvPr/>
        </p:nvSpPr>
        <p:spPr>
          <a:xfrm>
            <a:off x="8969928" y="6022355"/>
            <a:ext cx="402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Neglect second order part.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958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E0C2ED-E3E4-4EDF-B218-E7A19D40587E}"/>
                  </a:ext>
                </a:extLst>
              </p:cNvPr>
              <p:cNvSpPr txBox="1"/>
              <p:nvPr/>
            </p:nvSpPr>
            <p:spPr>
              <a:xfrm>
                <a:off x="437417" y="183684"/>
                <a:ext cx="6097464" cy="587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400" dirty="0"/>
                  <a:t>How to deal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4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E0C2ED-E3E4-4EDF-B218-E7A19D405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17" y="183684"/>
                <a:ext cx="6097464" cy="587597"/>
              </a:xfrm>
              <a:prstGeom prst="rect">
                <a:avLst/>
              </a:prstGeom>
              <a:blipFill>
                <a:blip r:embed="rId2"/>
                <a:stretch>
                  <a:fillRect l="-1200" b="-23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90617A-7FC9-4F8D-8384-2720E5E6B6B0}"/>
                  </a:ext>
                </a:extLst>
              </p:cNvPr>
              <p:cNvSpPr txBox="1"/>
              <p:nvPr/>
            </p:nvSpPr>
            <p:spPr>
              <a:xfrm>
                <a:off x="437417" y="995162"/>
                <a:ext cx="10266485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𝑡𝑐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90617A-7FC9-4F8D-8384-2720E5E6B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17" y="995162"/>
                <a:ext cx="10266485" cy="12357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712AA4-529A-45CC-8601-5A1205F33BC4}"/>
                  </a:ext>
                </a:extLst>
              </p:cNvPr>
              <p:cNvSpPr txBox="1"/>
              <p:nvPr/>
            </p:nvSpPr>
            <p:spPr>
              <a:xfrm>
                <a:off x="437417" y="2027816"/>
                <a:ext cx="10468709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𝑡𝑐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712AA4-529A-45CC-8601-5A1205F33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17" y="2027816"/>
                <a:ext cx="10468709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0DEB9-586A-4015-93AC-27349DAE02F9}"/>
                  </a:ext>
                </a:extLst>
              </p:cNvPr>
              <p:cNvSpPr txBox="1"/>
              <p:nvPr/>
            </p:nvSpPr>
            <p:spPr>
              <a:xfrm>
                <a:off x="437417" y="3056143"/>
                <a:ext cx="10468709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𝑡𝑐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0DEB9-586A-4015-93AC-27349DAE0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17" y="3056143"/>
                <a:ext cx="10468709" cy="1235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72030D8-0EDA-4A88-9823-40F724FF1C2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815862" y="543902"/>
            <a:ext cx="1754798" cy="451260"/>
          </a:xfrm>
          <a:prstGeom prst="bentConnector2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6EDBAB-9103-4652-B481-E93B70A998D7}"/>
              </a:ext>
            </a:extLst>
          </p:cNvPr>
          <p:cNvSpPr txBox="1"/>
          <p:nvPr/>
        </p:nvSpPr>
        <p:spPr>
          <a:xfrm>
            <a:off x="586888" y="4471178"/>
            <a:ext cx="10702436" cy="169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We have realized proved LTI system under some conditions.</a:t>
            </a: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 How to deal with to some extent identity?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685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6">
            <a:extLst>
              <a:ext uri="{FF2B5EF4-FFF2-40B4-BE49-F238E27FC236}">
                <a16:creationId xmlns:a16="http://schemas.microsoft.com/office/drawing/2014/main" id="{547EE82E-3913-444E-A5F3-DE96EF4CB3C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r="5735" b="3484"/>
          <a:stretch/>
        </p:blipFill>
        <p:spPr>
          <a:xfrm>
            <a:off x="6388141" y="1292470"/>
            <a:ext cx="4796858" cy="3997382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3" name="文本框 91">
            <a:extLst>
              <a:ext uri="{FF2B5EF4-FFF2-40B4-BE49-F238E27FC236}">
                <a16:creationId xmlns:a16="http://schemas.microsoft.com/office/drawing/2014/main" id="{944CF7E5-DC40-4FB0-BF56-9F7B60C28B85}"/>
              </a:ext>
            </a:extLst>
          </p:cNvPr>
          <p:cNvSpPr txBox="1"/>
          <p:nvPr/>
        </p:nvSpPr>
        <p:spPr>
          <a:xfrm>
            <a:off x="7440252" y="5508709"/>
            <a:ext cx="293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(正文)"/>
                <a:cs typeface="Times New Roman" panose="02020603050405020304" pitchFamily="18" charset="0"/>
              </a:rPr>
              <a:t>Remote Sensing</a:t>
            </a:r>
            <a:endParaRPr lang="zh-CN" altLang="en-US" sz="3200" b="1" dirty="0">
              <a:latin typeface="Calibri (正文)"/>
              <a:cs typeface="Times New Roman" panose="02020603050405020304" pitchFamily="18" charset="0"/>
            </a:endParaRPr>
          </a:p>
        </p:txBody>
      </p:sp>
      <p:pic>
        <p:nvPicPr>
          <p:cNvPr id="4" name="图片 85">
            <a:extLst>
              <a:ext uri="{FF2B5EF4-FFF2-40B4-BE49-F238E27FC236}">
                <a16:creationId xmlns:a16="http://schemas.microsoft.com/office/drawing/2014/main" id="{00513AFC-80CE-4A7C-A41B-6DF66C769E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78"/>
                    </a14:imgEffect>
                    <a14:imgEffect>
                      <a14:saturation sat="142000"/>
                    </a14:imgEffect>
                    <a14:imgEffect>
                      <a14:brightnessContrast bright="34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03" y="1292470"/>
            <a:ext cx="4796858" cy="3997382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5" name="文本框 90">
            <a:extLst>
              <a:ext uri="{FF2B5EF4-FFF2-40B4-BE49-F238E27FC236}">
                <a16:creationId xmlns:a16="http://schemas.microsoft.com/office/drawing/2014/main" id="{21FA5F0C-86B6-4514-BE68-241B766756EB}"/>
              </a:ext>
            </a:extLst>
          </p:cNvPr>
          <p:cNvSpPr txBox="1"/>
          <p:nvPr/>
        </p:nvSpPr>
        <p:spPr>
          <a:xfrm>
            <a:off x="2358626" y="5508709"/>
            <a:ext cx="2211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Self-driving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C468D-0970-473E-ABBB-7EBACC963F18}"/>
              </a:ext>
            </a:extLst>
          </p:cNvPr>
          <p:cNvSpPr txBox="1"/>
          <p:nvPr/>
        </p:nvSpPr>
        <p:spPr>
          <a:xfrm>
            <a:off x="246184" y="130315"/>
            <a:ext cx="643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Some applications of NLOS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4067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183B0E-88FD-4AEB-9DEE-6CB0CB5E6D73}"/>
                  </a:ext>
                </a:extLst>
              </p:cNvPr>
              <p:cNvSpPr txBox="1"/>
              <p:nvPr/>
            </p:nvSpPr>
            <p:spPr>
              <a:xfrm>
                <a:off x="1186383" y="1370763"/>
                <a:ext cx="9956978" cy="148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𝑡𝑐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183B0E-88FD-4AEB-9DEE-6CB0CB5E6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383" y="1370763"/>
                <a:ext cx="9956978" cy="1488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17AC87-F4CA-4468-8A8F-3E0ECD99191E}"/>
                  </a:ext>
                </a:extLst>
              </p:cNvPr>
              <p:cNvSpPr txBox="1"/>
              <p:nvPr/>
            </p:nvSpPr>
            <p:spPr>
              <a:xfrm>
                <a:off x="517904" y="4966077"/>
                <a:ext cx="4719693" cy="148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𝑡𝑐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17AC87-F4CA-4468-8A8F-3E0ECD991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" y="4966077"/>
                <a:ext cx="4719693" cy="1488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605028-15C0-447F-9BEB-498086D1B573}"/>
                  </a:ext>
                </a:extLst>
              </p:cNvPr>
              <p:cNvSpPr txBox="1"/>
              <p:nvPr/>
            </p:nvSpPr>
            <p:spPr>
              <a:xfrm>
                <a:off x="5809095" y="5092489"/>
                <a:ext cx="5530362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605028-15C0-447F-9BEB-498086D1B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095" y="5092489"/>
                <a:ext cx="5530362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68584D-E6D0-48A2-8B28-18A8F0C73366}"/>
                  </a:ext>
                </a:extLst>
              </p:cNvPr>
              <p:cNvSpPr txBox="1"/>
              <p:nvPr/>
            </p:nvSpPr>
            <p:spPr>
              <a:xfrm>
                <a:off x="1117512" y="209488"/>
                <a:ext cx="9956977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𝑡𝑐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68584D-E6D0-48A2-8B28-18A8F0C73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512" y="209488"/>
                <a:ext cx="9956977" cy="1235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C42F90-1F06-4F12-8C89-8E5442C3373C}"/>
                  </a:ext>
                </a:extLst>
              </p:cNvPr>
              <p:cNvSpPr txBox="1"/>
              <p:nvPr/>
            </p:nvSpPr>
            <p:spPr>
              <a:xfrm>
                <a:off x="517904" y="3360015"/>
                <a:ext cx="4719693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C42F90-1F06-4F12-8C89-8E5442C33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" y="3360015"/>
                <a:ext cx="4719693" cy="1235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30CDA4-7278-4C98-A136-ACC367D372AA}"/>
                  </a:ext>
                </a:extLst>
              </p:cNvPr>
              <p:cNvSpPr txBox="1"/>
              <p:nvPr/>
            </p:nvSpPr>
            <p:spPr>
              <a:xfrm>
                <a:off x="5874261" y="3360015"/>
                <a:ext cx="6317739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30CDA4-7278-4C98-A136-ACC367D37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61" y="3360015"/>
                <a:ext cx="6317739" cy="12357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D796F46-5A9E-47CA-AB65-D45981924F7E}"/>
              </a:ext>
            </a:extLst>
          </p:cNvPr>
          <p:cNvCxnSpPr>
            <a:cxnSpLocks/>
            <a:stCxn id="4" idx="1"/>
            <a:endCxn id="10" idx="1"/>
          </p:cNvCxnSpPr>
          <p:nvPr/>
        </p:nvCxnSpPr>
        <p:spPr>
          <a:xfrm rot="10800000" flipV="1">
            <a:off x="517905" y="2115037"/>
            <a:ext cx="668479" cy="1862839"/>
          </a:xfrm>
          <a:prstGeom prst="bentConnector3">
            <a:avLst>
              <a:gd name="adj1" fmla="val 1512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9A91F5A-44ED-4DF2-83B8-5D6B1123E380}"/>
              </a:ext>
            </a:extLst>
          </p:cNvPr>
          <p:cNvCxnSpPr>
            <a:cxnSpLocks/>
            <a:stCxn id="4" idx="1"/>
            <a:endCxn id="5" idx="1"/>
          </p:cNvCxnSpPr>
          <p:nvPr/>
        </p:nvCxnSpPr>
        <p:spPr>
          <a:xfrm rot="10800000" flipV="1">
            <a:off x="517905" y="2115038"/>
            <a:ext cx="668479" cy="3595314"/>
          </a:xfrm>
          <a:prstGeom prst="bentConnector3">
            <a:avLst>
              <a:gd name="adj1" fmla="val 1512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D8B873-393F-4A0A-98AF-511FB1735127}"/>
              </a:ext>
            </a:extLst>
          </p:cNvPr>
          <p:cNvSpPr txBox="1"/>
          <p:nvPr/>
        </p:nvSpPr>
        <p:spPr>
          <a:xfrm>
            <a:off x="263769" y="3415899"/>
            <a:ext cx="1019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D427DA-3E27-4EAE-BD1E-3CCBC6B03F10}"/>
              </a:ext>
            </a:extLst>
          </p:cNvPr>
          <p:cNvSpPr txBox="1"/>
          <p:nvPr/>
        </p:nvSpPr>
        <p:spPr>
          <a:xfrm>
            <a:off x="236549" y="5158189"/>
            <a:ext cx="1019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42C952-AE1E-497E-9854-ADDEA86C0CD8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237597" y="3977877"/>
            <a:ext cx="6366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39325C-6EB6-4126-A830-09FA1B0C736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37597" y="5710351"/>
            <a:ext cx="57149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294C0AE-9EC5-4F41-AD5A-6A4D0513143E}"/>
              </a:ext>
            </a:extLst>
          </p:cNvPr>
          <p:cNvSpPr txBox="1"/>
          <p:nvPr/>
        </p:nvSpPr>
        <p:spPr>
          <a:xfrm>
            <a:off x="5370367" y="3428773"/>
            <a:ext cx="1019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5108C0-1A1C-458A-82C8-5F48CF3CB39D}"/>
              </a:ext>
            </a:extLst>
          </p:cNvPr>
          <p:cNvSpPr txBox="1"/>
          <p:nvPr/>
        </p:nvSpPr>
        <p:spPr>
          <a:xfrm>
            <a:off x="5343147" y="5171063"/>
            <a:ext cx="1019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B6B2-8ECC-4DEB-B6B3-3A92F2D075E4}"/>
              </a:ext>
            </a:extLst>
          </p:cNvPr>
          <p:cNvSpPr txBox="1"/>
          <p:nvPr/>
        </p:nvSpPr>
        <p:spPr>
          <a:xfrm>
            <a:off x="5491732" y="3233603"/>
            <a:ext cx="668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</a:rPr>
              <a:t>√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79E8D-9D3E-4413-B5CE-6C22872E8570}"/>
              </a:ext>
            </a:extLst>
          </p:cNvPr>
          <p:cNvSpPr txBox="1"/>
          <p:nvPr/>
        </p:nvSpPr>
        <p:spPr>
          <a:xfrm>
            <a:off x="408022" y="3308681"/>
            <a:ext cx="668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</a:rPr>
              <a:t>√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B7F60-205E-4FF8-9C6C-BC51A49F2AC2}"/>
              </a:ext>
            </a:extLst>
          </p:cNvPr>
          <p:cNvSpPr txBox="1"/>
          <p:nvPr/>
        </p:nvSpPr>
        <p:spPr>
          <a:xfrm>
            <a:off x="399336" y="5118332"/>
            <a:ext cx="668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</a:rPr>
              <a:t>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C20C98-5FCC-4F64-8824-21E9B44B300D}"/>
                  </a:ext>
                </a:extLst>
              </p:cNvPr>
              <p:cNvSpPr txBox="1"/>
              <p:nvPr/>
            </p:nvSpPr>
            <p:spPr>
              <a:xfrm>
                <a:off x="7939453" y="5984668"/>
                <a:ext cx="5987560" cy="840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𝑡𝑐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C20C98-5FCC-4F64-8824-21E9B44B3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53" y="5984668"/>
                <a:ext cx="5987560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923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49440D-3B73-4E82-B0E9-8EEEBFA940F6}"/>
                  </a:ext>
                </a:extLst>
              </p:cNvPr>
              <p:cNvSpPr txBox="1"/>
              <p:nvPr/>
            </p:nvSpPr>
            <p:spPr>
              <a:xfrm>
                <a:off x="2554899" y="1566843"/>
                <a:ext cx="6097464" cy="836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49440D-3B73-4E82-B0E9-8EEEBFA9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99" y="1566843"/>
                <a:ext cx="6097464" cy="8365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FC0B0-C2A7-4FF6-B71D-DE4F3DF0D69C}"/>
                  </a:ext>
                </a:extLst>
              </p:cNvPr>
              <p:cNvSpPr txBox="1"/>
              <p:nvPr/>
            </p:nvSpPr>
            <p:spPr>
              <a:xfrm>
                <a:off x="1256721" y="78294"/>
                <a:ext cx="9956978" cy="148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𝑡𝑐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FC0B0-C2A7-4FF6-B71D-DE4F3DF0D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21" y="78294"/>
                <a:ext cx="9956978" cy="1488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D6F6B5-7D88-4BE9-A8F6-27BB997BE7AE}"/>
                  </a:ext>
                </a:extLst>
              </p:cNvPr>
              <p:cNvSpPr txBox="1"/>
              <p:nvPr/>
            </p:nvSpPr>
            <p:spPr>
              <a:xfrm>
                <a:off x="793949" y="2406408"/>
                <a:ext cx="10952574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rad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𝑑𝑥𝑑𝑦𝑑𝑢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D6F6B5-7D88-4BE9-A8F6-27BB997BE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9" y="2406408"/>
                <a:ext cx="10952574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81387-35E9-41D8-A7F7-7AAA2ACF22DA}"/>
                  </a:ext>
                </a:extLst>
              </p:cNvPr>
              <p:cNvSpPr txBox="1"/>
              <p:nvPr/>
            </p:nvSpPr>
            <p:spPr>
              <a:xfrm>
                <a:off x="706169" y="3738846"/>
                <a:ext cx="11277746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rad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𝑑𝑥𝑑𝑦𝑑𝑢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81387-35E9-41D8-A7F7-7AAA2ACF2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9" y="3738846"/>
                <a:ext cx="11277746" cy="1235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0FB49-C8A4-4FBC-9246-B5EBEDBE62A9}"/>
                  </a:ext>
                </a:extLst>
              </p:cNvPr>
              <p:cNvSpPr txBox="1"/>
              <p:nvPr/>
            </p:nvSpPr>
            <p:spPr>
              <a:xfrm>
                <a:off x="2353957" y="4974569"/>
                <a:ext cx="8346282" cy="935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0FB49-C8A4-4FBC-9246-B5EBEDBE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57" y="4974569"/>
                <a:ext cx="8346282" cy="9351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25170-26B6-4AA5-996B-B8BBB24EEE0B}"/>
                  </a:ext>
                </a:extLst>
              </p:cNvPr>
              <p:cNvSpPr txBox="1"/>
              <p:nvPr/>
            </p:nvSpPr>
            <p:spPr>
              <a:xfrm>
                <a:off x="706169" y="5622277"/>
                <a:ext cx="11277746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𝑑𝑥𝑑𝑦𝑑𝑢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25170-26B6-4AA5-996B-B8BBB24EE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9" y="5622277"/>
                <a:ext cx="11277746" cy="12357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689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74AD7B-62CF-4297-A8D8-CAB90FE07ACF}"/>
                  </a:ext>
                </a:extLst>
              </p:cNvPr>
              <p:cNvSpPr txBox="1"/>
              <p:nvPr/>
            </p:nvSpPr>
            <p:spPr>
              <a:xfrm>
                <a:off x="556700" y="118292"/>
                <a:ext cx="11277746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𝑑𝑥𝑑𝑦𝑑𝑢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74AD7B-62CF-4297-A8D8-CAB90FE0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00" y="118292"/>
                <a:ext cx="11277746" cy="1235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0E2D46-D54F-4DA0-92F4-3DE6042D565C}"/>
                  </a:ext>
                </a:extLst>
              </p:cNvPr>
              <p:cNvSpPr txBox="1"/>
              <p:nvPr/>
            </p:nvSpPr>
            <p:spPr>
              <a:xfrm>
                <a:off x="2766573" y="2016005"/>
                <a:ext cx="5035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′,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′,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0E2D46-D54F-4DA0-92F4-3DE6042D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573" y="2016005"/>
                <a:ext cx="5035208" cy="461665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37E690-9E6A-44FE-93DA-3069090BCAEC}"/>
                  </a:ext>
                </a:extLst>
              </p:cNvPr>
              <p:cNvSpPr txBox="1"/>
              <p:nvPr/>
            </p:nvSpPr>
            <p:spPr>
              <a:xfrm>
                <a:off x="3785088" y="1219829"/>
                <a:ext cx="7209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37E690-9E6A-44FE-93DA-3069090BC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88" y="1219829"/>
                <a:ext cx="720969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3E22C5-0622-4574-AC35-95C8CADB6AD4}"/>
              </a:ext>
            </a:extLst>
          </p:cNvPr>
          <p:cNvCxnSpPr/>
          <p:nvPr/>
        </p:nvCxnSpPr>
        <p:spPr>
          <a:xfrm>
            <a:off x="5284177" y="1011115"/>
            <a:ext cx="42115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B413B0-9604-476C-B285-58AD385FD1A8}"/>
              </a:ext>
            </a:extLst>
          </p:cNvPr>
          <p:cNvSpPr txBox="1"/>
          <p:nvPr/>
        </p:nvSpPr>
        <p:spPr>
          <a:xfrm>
            <a:off x="4844562" y="2552198"/>
            <a:ext cx="113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scene</a:t>
            </a:r>
            <a:endParaRPr lang="zh-CN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99086-DDFE-4C62-8B45-B8F32E362D93}"/>
              </a:ext>
            </a:extLst>
          </p:cNvPr>
          <p:cNvSpPr txBox="1"/>
          <p:nvPr/>
        </p:nvSpPr>
        <p:spPr>
          <a:xfrm>
            <a:off x="5978769" y="2552196"/>
            <a:ext cx="261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response function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76AE2-4CD5-48C9-BF21-A51D56623438}"/>
              </a:ext>
            </a:extLst>
          </p:cNvPr>
          <p:cNvSpPr txBox="1"/>
          <p:nvPr/>
        </p:nvSpPr>
        <p:spPr>
          <a:xfrm>
            <a:off x="2842846" y="2552197"/>
            <a:ext cx="156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transients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4EEA46-B066-4FC8-A215-039C09AC3AA1}"/>
                  </a:ext>
                </a:extLst>
              </p:cNvPr>
              <p:cNvSpPr txBox="1"/>
              <p:nvPr/>
            </p:nvSpPr>
            <p:spPr>
              <a:xfrm>
                <a:off x="9135207" y="3087807"/>
                <a:ext cx="316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hyperbolic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4EEA46-B066-4FC8-A215-039C09AC3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207" y="3087807"/>
                <a:ext cx="3165231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858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977681-5146-478E-B130-9E67BF5FAD08}"/>
                  </a:ext>
                </a:extLst>
              </p:cNvPr>
              <p:cNvSpPr txBox="1"/>
              <p:nvPr/>
            </p:nvSpPr>
            <p:spPr>
              <a:xfrm>
                <a:off x="3265052" y="709665"/>
                <a:ext cx="5240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977681-5146-478E-B130-9E67BF5FA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52" y="709665"/>
                <a:ext cx="5240289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381695-1279-49BC-A3A9-648C2846363C}"/>
                  </a:ext>
                </a:extLst>
              </p:cNvPr>
              <p:cNvSpPr txBox="1"/>
              <p:nvPr/>
            </p:nvSpPr>
            <p:spPr>
              <a:xfrm>
                <a:off x="3162512" y="1429795"/>
                <a:ext cx="5240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𝒯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381695-1279-49BC-A3A9-648C28463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512" y="1429795"/>
                <a:ext cx="52402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0B9795-3D70-48F9-B5D6-A0B2D80EEFD9}"/>
                  </a:ext>
                </a:extLst>
              </p:cNvPr>
              <p:cNvSpPr txBox="1"/>
              <p:nvPr/>
            </p:nvSpPr>
            <p:spPr>
              <a:xfrm>
                <a:off x="2884126" y="2149925"/>
                <a:ext cx="5240289" cy="8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0B9795-3D70-48F9-B5D6-A0B2D80EE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126" y="2149925"/>
                <a:ext cx="5240289" cy="861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661096-4D27-49F5-B5A9-C0C385F26F16}"/>
                  </a:ext>
                </a:extLst>
              </p:cNvPr>
              <p:cNvSpPr txBox="1"/>
              <p:nvPr/>
            </p:nvSpPr>
            <p:spPr>
              <a:xfrm>
                <a:off x="2373782" y="3989846"/>
                <a:ext cx="7102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𝒯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661096-4D27-49F5-B5A9-C0C385F26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782" y="3989846"/>
                <a:ext cx="7102764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742888-B664-4A51-9C40-57C1D6F4ACBA}"/>
                  </a:ext>
                </a:extLst>
              </p:cNvPr>
              <p:cNvSpPr txBox="1"/>
              <p:nvPr/>
            </p:nvSpPr>
            <p:spPr>
              <a:xfrm>
                <a:off x="2096655" y="3269716"/>
                <a:ext cx="76570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742888-B664-4A51-9C40-57C1D6F4A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55" y="3269716"/>
                <a:ext cx="7657018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BB2F69-D507-4D5A-9960-83A4720D309B}"/>
                  </a:ext>
                </a:extLst>
              </p:cNvPr>
              <p:cNvSpPr txBox="1"/>
              <p:nvPr/>
            </p:nvSpPr>
            <p:spPr>
              <a:xfrm>
                <a:off x="4004447" y="4709976"/>
                <a:ext cx="2752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𝒯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BB2F69-D507-4D5A-9960-83A4720D3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447" y="4709976"/>
                <a:ext cx="275250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DA6B0D-A916-4CE8-B0BA-70DC738B8F7B}"/>
                  </a:ext>
                </a:extLst>
              </p:cNvPr>
              <p:cNvSpPr txBox="1"/>
              <p:nvPr/>
            </p:nvSpPr>
            <p:spPr>
              <a:xfrm>
                <a:off x="4558665" y="5430106"/>
                <a:ext cx="1644073" cy="472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DA6B0D-A916-4CE8-B0BA-70DC738B8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665" y="5430106"/>
                <a:ext cx="1644073" cy="472437"/>
              </a:xfrm>
              <a:prstGeom prst="rect">
                <a:avLst/>
              </a:prstGeom>
              <a:blipFill>
                <a:blip r:embed="rId8"/>
                <a:stretch>
                  <a:fillRect t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01DCC-6A81-41D2-9145-306DD505531B}"/>
                  </a:ext>
                </a:extLst>
              </p:cNvPr>
              <p:cNvSpPr txBox="1"/>
              <p:nvPr/>
            </p:nvSpPr>
            <p:spPr>
              <a:xfrm>
                <a:off x="3909002" y="6161005"/>
                <a:ext cx="2943398" cy="58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l-GR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01DCC-6A81-41D2-9145-306DD505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02" y="6161005"/>
                <a:ext cx="2943398" cy="5821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E8A6092-E4DA-4E72-B451-FEE8B333D275}"/>
              </a:ext>
            </a:extLst>
          </p:cNvPr>
          <p:cNvSpPr txBox="1"/>
          <p:nvPr/>
        </p:nvSpPr>
        <p:spPr>
          <a:xfrm>
            <a:off x="101599" y="47868"/>
            <a:ext cx="524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Wiener Deconvolution</a:t>
            </a:r>
            <a:endParaRPr lang="zh-CN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F556BB-C3A1-4191-8F5E-2E78D7449489}"/>
              </a:ext>
            </a:extLst>
          </p:cNvPr>
          <p:cNvSpPr txBox="1"/>
          <p:nvPr/>
        </p:nvSpPr>
        <p:spPr>
          <a:xfrm>
            <a:off x="7074264" y="5345277"/>
            <a:ext cx="30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Much more explanation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69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2E9442-58FA-450A-AD9C-C7320663612C}"/>
                  </a:ext>
                </a:extLst>
              </p:cNvPr>
              <p:cNvSpPr txBox="1"/>
              <p:nvPr/>
            </p:nvSpPr>
            <p:spPr>
              <a:xfrm>
                <a:off x="2257300" y="113018"/>
                <a:ext cx="7102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𝒯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2E9442-58FA-450A-AD9C-C73206636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300" y="113018"/>
                <a:ext cx="710276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453933-6CE0-4FB5-971B-90E76665FC4B}"/>
                  </a:ext>
                </a:extLst>
              </p:cNvPr>
              <p:cNvSpPr txBox="1"/>
              <p:nvPr/>
            </p:nvSpPr>
            <p:spPr>
              <a:xfrm>
                <a:off x="4730216" y="698462"/>
                <a:ext cx="1644073" cy="472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453933-6CE0-4FB5-971B-90E76665F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16" y="698462"/>
                <a:ext cx="1644073" cy="472437"/>
              </a:xfrm>
              <a:prstGeom prst="rect">
                <a:avLst/>
              </a:prstGeom>
              <a:blipFill>
                <a:blip r:embed="rId3"/>
                <a:stretch>
                  <a:fillRect t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389778-3927-4A15-B502-2710FCA766E0}"/>
                  </a:ext>
                </a:extLst>
              </p:cNvPr>
              <p:cNvSpPr txBox="1"/>
              <p:nvPr/>
            </p:nvSpPr>
            <p:spPr>
              <a:xfrm>
                <a:off x="2528036" y="1294678"/>
                <a:ext cx="2943398" cy="58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l-GR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389778-3927-4A15-B502-2710FCA76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036" y="1294678"/>
                <a:ext cx="2943398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CC1840-D47F-4934-8934-7B98EDE1F4CD}"/>
                  </a:ext>
                </a:extLst>
              </p:cNvPr>
              <p:cNvSpPr txBox="1"/>
              <p:nvPr/>
            </p:nvSpPr>
            <p:spPr>
              <a:xfrm>
                <a:off x="2528036" y="2000604"/>
                <a:ext cx="4170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l-GR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ℋ𝒫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CC1840-D47F-4934-8934-7B98EDE1F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036" y="2000604"/>
                <a:ext cx="4170218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638399-C3C3-4D5C-8E0A-E343BD23CDBE}"/>
                  </a:ext>
                </a:extLst>
              </p:cNvPr>
              <p:cNvSpPr txBox="1"/>
              <p:nvPr/>
            </p:nvSpPr>
            <p:spPr>
              <a:xfrm>
                <a:off x="2528036" y="2586048"/>
                <a:ext cx="4170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l-GR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ℋ𝒫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𝐺𝑁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638399-C3C3-4D5C-8E0A-E343BD23C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036" y="2586048"/>
                <a:ext cx="4170218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A81C7E-2825-4A61-9A98-86A984A2F7DB}"/>
                  </a:ext>
                </a:extLst>
              </p:cNvPr>
              <p:cNvSpPr txBox="1"/>
              <p:nvPr/>
            </p:nvSpPr>
            <p:spPr>
              <a:xfrm>
                <a:off x="2528036" y="3171492"/>
                <a:ext cx="4170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l-GR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𝐺𝑁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A81C7E-2825-4A61-9A98-86A984A2F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036" y="3171492"/>
                <a:ext cx="4170218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54B4E7-09AB-438B-A15F-8B244608A5D8}"/>
                  </a:ext>
                </a:extLst>
              </p:cNvPr>
              <p:cNvSpPr txBox="1"/>
              <p:nvPr/>
            </p:nvSpPr>
            <p:spPr>
              <a:xfrm>
                <a:off x="775147" y="3756936"/>
                <a:ext cx="9722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𝐺𝑁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𝐺𝑁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54B4E7-09AB-438B-A15F-8B244608A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47" y="3756936"/>
                <a:ext cx="9722486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C46F3-5C25-40EF-ADF9-DCCE8FB086BB}"/>
                  </a:ext>
                </a:extLst>
              </p:cNvPr>
              <p:cNvSpPr txBox="1"/>
              <p:nvPr/>
            </p:nvSpPr>
            <p:spPr>
              <a:xfrm>
                <a:off x="60541" y="4342380"/>
                <a:ext cx="120709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C46F3-5C25-40EF-ADF9-DCCE8FB08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1" y="4342380"/>
                <a:ext cx="12070918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87363-8ACB-4882-A0F1-587EE47A740D}"/>
                  </a:ext>
                </a:extLst>
              </p:cNvPr>
              <p:cNvSpPr txBox="1"/>
              <p:nvPr/>
            </p:nvSpPr>
            <p:spPr>
              <a:xfrm>
                <a:off x="2239503" y="4927824"/>
                <a:ext cx="4458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87363-8ACB-4882-A0F1-587EE47A7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03" y="4927824"/>
                <a:ext cx="4458751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216674-818E-4E00-A69F-A17A8F46EDF4}"/>
                  </a:ext>
                </a:extLst>
              </p:cNvPr>
              <p:cNvSpPr txBox="1"/>
              <p:nvPr/>
            </p:nvSpPr>
            <p:spPr>
              <a:xfrm>
                <a:off x="1268675" y="5513264"/>
                <a:ext cx="6541082" cy="79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216674-818E-4E00-A69F-A17A8F46E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675" y="5513264"/>
                <a:ext cx="6541082" cy="794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1AF244F-07EF-4A42-90D8-49D1F65BDCBC}"/>
              </a:ext>
            </a:extLst>
          </p:cNvPr>
          <p:cNvSpPr txBox="1"/>
          <p:nvPr/>
        </p:nvSpPr>
        <p:spPr>
          <a:xfrm>
            <a:off x="7298833" y="1114941"/>
            <a:ext cx="4730261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Orthogonal matrix is L2-norm invariant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Fourier is almost Orthogonal matrix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87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FD27BC-E4DE-4258-8E6A-7D3AD30DC796}"/>
                  </a:ext>
                </a:extLst>
              </p:cNvPr>
              <p:cNvSpPr txBox="1"/>
              <p:nvPr/>
            </p:nvSpPr>
            <p:spPr>
              <a:xfrm>
                <a:off x="1998437" y="422518"/>
                <a:ext cx="6541082" cy="79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FD27BC-E4DE-4258-8E6A-7D3AD30DC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37" y="422518"/>
                <a:ext cx="6541082" cy="794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0675F3-2B59-489B-8499-24ED8D05C261}"/>
                  </a:ext>
                </a:extLst>
              </p:cNvPr>
              <p:cNvSpPr txBox="1"/>
              <p:nvPr/>
            </p:nvSpPr>
            <p:spPr>
              <a:xfrm>
                <a:off x="1998437" y="1383811"/>
                <a:ext cx="6541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0675F3-2B59-489B-8499-24ED8D05C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37" y="1383811"/>
                <a:ext cx="6541082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0AD01B-9BC8-4B43-BEC8-D982B393331D}"/>
                  </a:ext>
                </a:extLst>
              </p:cNvPr>
              <p:cNvSpPr txBox="1"/>
              <p:nvPr/>
            </p:nvSpPr>
            <p:spPr>
              <a:xfrm>
                <a:off x="1998437" y="2693456"/>
                <a:ext cx="6541082" cy="88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0AD01B-9BC8-4B43-BEC8-D982B393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37" y="2693456"/>
                <a:ext cx="6541082" cy="883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2AC9DE-7046-4008-A647-692F41770ABD}"/>
                  </a:ext>
                </a:extLst>
              </p:cNvPr>
              <p:cNvSpPr txBox="1"/>
              <p:nvPr/>
            </p:nvSpPr>
            <p:spPr>
              <a:xfrm>
                <a:off x="1998437" y="1937522"/>
                <a:ext cx="6541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2AC9DE-7046-4008-A647-692F4177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37" y="1937522"/>
                <a:ext cx="654108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493EB9-02B2-4923-A79D-FC2F48A35453}"/>
                  </a:ext>
                </a:extLst>
              </p:cNvPr>
              <p:cNvSpPr txBox="1"/>
              <p:nvPr/>
            </p:nvSpPr>
            <p:spPr>
              <a:xfrm>
                <a:off x="1769837" y="3787831"/>
                <a:ext cx="6541082" cy="1176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493EB9-02B2-4923-A79D-FC2F48A35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37" y="3787831"/>
                <a:ext cx="6541082" cy="11768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8C8A81-6A2D-4C66-B374-AB04AD4D7862}"/>
                  </a:ext>
                </a:extLst>
              </p:cNvPr>
              <p:cNvSpPr txBox="1"/>
              <p:nvPr/>
            </p:nvSpPr>
            <p:spPr>
              <a:xfrm>
                <a:off x="1878276" y="5175492"/>
                <a:ext cx="6541082" cy="116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𝑆𝑁𝑅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8C8A81-6A2D-4C66-B374-AB04AD4D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76" y="5175492"/>
                <a:ext cx="6541082" cy="11634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923FD-DF90-494A-B1F3-F891912C599C}"/>
                  </a:ext>
                </a:extLst>
              </p:cNvPr>
              <p:cNvSpPr txBox="1"/>
              <p:nvPr/>
            </p:nvSpPr>
            <p:spPr>
              <a:xfrm>
                <a:off x="5881706" y="5175492"/>
                <a:ext cx="6541082" cy="116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den>
                      </m:f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𝑆𝑁𝑅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923FD-DF90-494A-B1F3-F891912C5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06" y="5175492"/>
                <a:ext cx="6541082" cy="1163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337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BFAA38-D17B-4F60-BB9C-53353C724979}"/>
                  </a:ext>
                </a:extLst>
              </p:cNvPr>
              <p:cNvSpPr txBox="1"/>
              <p:nvPr/>
            </p:nvSpPr>
            <p:spPr>
              <a:xfrm>
                <a:off x="3200326" y="551403"/>
                <a:ext cx="5035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BFAA38-D17B-4F60-BB9C-53353C724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26" y="551403"/>
                <a:ext cx="5035208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52C3E0-6C6A-4776-83CD-0FC169E897A4}"/>
                  </a:ext>
                </a:extLst>
              </p:cNvPr>
              <p:cNvSpPr txBox="1"/>
              <p:nvPr/>
            </p:nvSpPr>
            <p:spPr>
              <a:xfrm>
                <a:off x="6957860" y="1092457"/>
                <a:ext cx="6330461" cy="1131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𝒯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𝑆𝑁𝑅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52C3E0-6C6A-4776-83CD-0FC169E89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860" y="1092457"/>
                <a:ext cx="6330461" cy="1131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807F81-1711-45B9-9048-64E6FC097BDF}"/>
                  </a:ext>
                </a:extLst>
              </p:cNvPr>
              <p:cNvSpPr txBox="1"/>
              <p:nvPr/>
            </p:nvSpPr>
            <p:spPr>
              <a:xfrm>
                <a:off x="3446585" y="1301261"/>
                <a:ext cx="3789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807F81-1711-45B9-9048-64E6FC097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585" y="1301261"/>
                <a:ext cx="378948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AC25F4-5951-4FE4-A2F4-EB28980625AD}"/>
                  </a:ext>
                </a:extLst>
              </p:cNvPr>
              <p:cNvSpPr txBox="1"/>
              <p:nvPr/>
            </p:nvSpPr>
            <p:spPr>
              <a:xfrm>
                <a:off x="1737214" y="2136230"/>
                <a:ext cx="6097464" cy="1131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𝑆𝑁𝑅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AC25F4-5951-4FE4-A2F4-EB2898062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214" y="2136230"/>
                <a:ext cx="6097464" cy="1131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9F80B6-C43B-4002-A867-E571739AAFDE}"/>
                  </a:ext>
                </a:extLst>
              </p:cNvPr>
              <p:cNvSpPr txBox="1"/>
              <p:nvPr/>
            </p:nvSpPr>
            <p:spPr>
              <a:xfrm>
                <a:off x="1737214" y="3241807"/>
                <a:ext cx="6097464" cy="1194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𝑆𝑁𝑅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9F80B6-C43B-4002-A867-E571739AA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214" y="3241807"/>
                <a:ext cx="6097464" cy="11943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7971E4-0FCC-48D9-AF0E-CCC5D1192924}"/>
                  </a:ext>
                </a:extLst>
              </p:cNvPr>
              <p:cNvSpPr txBox="1"/>
              <p:nvPr/>
            </p:nvSpPr>
            <p:spPr>
              <a:xfrm>
                <a:off x="1640498" y="4633952"/>
                <a:ext cx="6738571" cy="1194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𝑆𝑁𝑅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7971E4-0FCC-48D9-AF0E-CCC5D119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498" y="4633952"/>
                <a:ext cx="6738571" cy="11943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6F6669-6C68-4393-A4D7-7F5A6FA66581}"/>
                  </a:ext>
                </a:extLst>
              </p:cNvPr>
              <p:cNvSpPr txBox="1"/>
              <p:nvPr/>
            </p:nvSpPr>
            <p:spPr>
              <a:xfrm>
                <a:off x="7361287" y="4311595"/>
                <a:ext cx="4830713" cy="494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6F6669-6C68-4393-A4D7-7F5A6FA6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287" y="4311595"/>
                <a:ext cx="4830713" cy="494559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076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A9C20-4E1D-459E-B386-C7BEF91CD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58" y="623768"/>
            <a:ext cx="5898391" cy="3086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846EE7-DDD3-4B42-B2CD-FAA60E8ED3E5}"/>
              </a:ext>
            </a:extLst>
          </p:cNvPr>
          <p:cNvSpPr txBox="1"/>
          <p:nvPr/>
        </p:nvSpPr>
        <p:spPr>
          <a:xfrm>
            <a:off x="101599" y="47868"/>
            <a:ext cx="524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Results</a:t>
            </a:r>
            <a:endParaRPr lang="zh-CN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44596-76EA-4847-BE64-0DBB01979773}"/>
              </a:ext>
            </a:extLst>
          </p:cNvPr>
          <p:cNvSpPr txBox="1"/>
          <p:nvPr/>
        </p:nvSpPr>
        <p:spPr>
          <a:xfrm>
            <a:off x="3209193" y="104986"/>
            <a:ext cx="2312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Measurements </a:t>
            </a:r>
            <a:endParaRPr lang="zh-CN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A1058-E4CC-4F68-9CF4-7C722EF23CD8}"/>
              </a:ext>
            </a:extLst>
          </p:cNvPr>
          <p:cNvSpPr txBox="1"/>
          <p:nvPr/>
        </p:nvSpPr>
        <p:spPr>
          <a:xfrm>
            <a:off x="6316787" y="133544"/>
            <a:ext cx="2312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Reconstruction</a:t>
            </a:r>
            <a:endParaRPr lang="zh-CN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ECBFA-51A2-474D-B69D-5FC429237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90" y="3710135"/>
            <a:ext cx="8083326" cy="29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16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846EE7-DDD3-4B42-B2CD-FAA60E8ED3E5}"/>
              </a:ext>
            </a:extLst>
          </p:cNvPr>
          <p:cNvSpPr txBox="1"/>
          <p:nvPr/>
        </p:nvSpPr>
        <p:spPr>
          <a:xfrm>
            <a:off x="101599" y="47868"/>
            <a:ext cx="524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Results</a:t>
            </a:r>
            <a:endParaRPr lang="zh-CN" alt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C3191-044C-41F1-BB18-E76BF1567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8" y="750032"/>
            <a:ext cx="11324301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3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0F74A2-0232-48E1-8E47-C601F16FCBD6}"/>
              </a:ext>
            </a:extLst>
          </p:cNvPr>
          <p:cNvSpPr txBox="1"/>
          <p:nvPr/>
        </p:nvSpPr>
        <p:spPr>
          <a:xfrm>
            <a:off x="444499" y="285260"/>
            <a:ext cx="524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Discussion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C7D2E-1052-496C-920D-AD7EFAE79DCD}"/>
              </a:ext>
            </a:extLst>
          </p:cNvPr>
          <p:cNvSpPr txBox="1"/>
          <p:nvPr/>
        </p:nvSpPr>
        <p:spPr>
          <a:xfrm>
            <a:off x="3665414" y="1973825"/>
            <a:ext cx="5240288" cy="2910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/>
              <a:t>Advantage of BP, LCT?</a:t>
            </a:r>
          </a:p>
          <a:p>
            <a:pPr>
              <a:lnSpc>
                <a:spcPct val="200000"/>
              </a:lnSpc>
            </a:pPr>
            <a:r>
              <a:rPr lang="en-US" altLang="zh-CN" sz="3200" dirty="0"/>
              <a:t>Limitations of BP, LCT?</a:t>
            </a:r>
          </a:p>
          <a:p>
            <a:pPr>
              <a:lnSpc>
                <a:spcPct val="200000"/>
              </a:lnSpc>
            </a:pPr>
            <a:r>
              <a:rPr lang="en-US" altLang="zh-CN" sz="3200" dirty="0"/>
              <a:t>What is the future of NLOS?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418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1E258-1A8B-473B-9DCB-75D0579004F4}"/>
              </a:ext>
            </a:extLst>
          </p:cNvPr>
          <p:cNvSpPr txBox="1"/>
          <p:nvPr/>
        </p:nvSpPr>
        <p:spPr>
          <a:xfrm>
            <a:off x="158261" y="143774"/>
            <a:ext cx="7183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Why we can’t see directly from NLOS?</a:t>
            </a:r>
            <a:endParaRPr lang="zh-CN" alt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A71E4-AFA5-4595-A37A-5FB6C4D08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2" y="1120588"/>
            <a:ext cx="5434927" cy="5366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99487-5A84-4CA2-B0C9-7BBA8C3FBF6D}"/>
              </a:ext>
            </a:extLst>
          </p:cNvPr>
          <p:cNvSpPr txBox="1"/>
          <p:nvPr/>
        </p:nvSpPr>
        <p:spPr>
          <a:xfrm>
            <a:off x="6965662" y="699281"/>
            <a:ext cx="516987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How does light of object enter the camera?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Visible wall: diffuse.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Camera looking at the visible wall.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BAC1D-8CB2-4179-939E-0F9269292341}"/>
              </a:ext>
            </a:extLst>
          </p:cNvPr>
          <p:cNvSpPr txBox="1"/>
          <p:nvPr/>
        </p:nvSpPr>
        <p:spPr>
          <a:xfrm>
            <a:off x="6965662" y="3559891"/>
            <a:ext cx="5093676" cy="268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How to solve the problem?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between pixels.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Each pixel had better have response from only one part from object.</a:t>
            </a:r>
          </a:p>
          <a:p>
            <a:pPr>
              <a:lnSpc>
                <a:spcPct val="150000"/>
              </a:lnSpc>
            </a:pPr>
            <a:endParaRPr lang="en-US" altLang="zh-CN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03D759-C14D-482B-87EB-F5E563C11B0B}"/>
              </a:ext>
            </a:extLst>
          </p:cNvPr>
          <p:cNvGrpSpPr/>
          <p:nvPr/>
        </p:nvGrpSpPr>
        <p:grpSpPr>
          <a:xfrm>
            <a:off x="6965662" y="2218999"/>
            <a:ext cx="6216160" cy="1408917"/>
            <a:chOff x="7234604" y="2156246"/>
            <a:chExt cx="6216160" cy="14089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3BAE87-2536-49AD-B1BA-F4557F9FDCA4}"/>
                </a:ext>
              </a:extLst>
            </p:cNvPr>
            <p:cNvSpPr txBox="1"/>
            <p:nvPr/>
          </p:nvSpPr>
          <p:spPr>
            <a:xfrm>
              <a:off x="7234604" y="2156246"/>
              <a:ext cx="5169876" cy="590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/>
                <a:t>Explanation from ray tracing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B08122-6B42-4CA8-9DEE-6EA355402625}"/>
                </a:ext>
              </a:extLst>
            </p:cNvPr>
            <p:cNvSpPr txBox="1"/>
            <p:nvPr/>
          </p:nvSpPr>
          <p:spPr>
            <a:xfrm>
              <a:off x="7252188" y="2684024"/>
              <a:ext cx="6198576" cy="881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/>
                <a:t>Each pixel have the similar response of object.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- Photometric stereo as example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B5EEFA-FEED-4516-A58A-A23A58F86456}"/>
              </a:ext>
            </a:extLst>
          </p:cNvPr>
          <p:cNvSpPr txBox="1"/>
          <p:nvPr/>
        </p:nvSpPr>
        <p:spPr>
          <a:xfrm>
            <a:off x="6983246" y="6023403"/>
            <a:ext cx="6726114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Time of flight solution</a:t>
            </a:r>
          </a:p>
        </p:txBody>
      </p:sp>
    </p:spTree>
    <p:extLst>
      <p:ext uri="{BB962C8B-B14F-4D97-AF65-F5344CB8AC3E}">
        <p14:creationId xmlns:p14="http://schemas.microsoft.com/office/powerpoint/2010/main" val="2998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472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99F63B-00C1-4590-8069-F8474D8844CC}"/>
                  </a:ext>
                </a:extLst>
              </p:cNvPr>
              <p:cNvSpPr txBox="1"/>
              <p:nvPr/>
            </p:nvSpPr>
            <p:spPr>
              <a:xfrm>
                <a:off x="3058881" y="693015"/>
                <a:ext cx="4719693" cy="148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𝑡𝑐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99F63B-00C1-4590-8069-F8474D88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81" y="693015"/>
                <a:ext cx="4719693" cy="1488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0F3A6C-7264-4B1A-81C6-A89FCFB21D1D}"/>
                  </a:ext>
                </a:extLst>
              </p:cNvPr>
              <p:cNvSpPr txBox="1"/>
              <p:nvPr/>
            </p:nvSpPr>
            <p:spPr>
              <a:xfrm>
                <a:off x="2804744" y="2350353"/>
                <a:ext cx="33762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0F3A6C-7264-4B1A-81C6-A89FCFB21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744" y="2350353"/>
                <a:ext cx="3376246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8B3E2-D025-4A26-97ED-CA52B1D921C2}"/>
                  </a:ext>
                </a:extLst>
              </p:cNvPr>
              <p:cNvSpPr txBox="1"/>
              <p:nvPr/>
            </p:nvSpPr>
            <p:spPr>
              <a:xfrm>
                <a:off x="3058881" y="2908711"/>
                <a:ext cx="7475295" cy="160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8B3E2-D025-4A26-97ED-CA52B1D92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81" y="2908711"/>
                <a:ext cx="7475295" cy="160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389624F-E1DF-4D7F-8054-1393DA7F7D49}"/>
              </a:ext>
            </a:extLst>
          </p:cNvPr>
          <p:cNvSpPr txBox="1"/>
          <p:nvPr/>
        </p:nvSpPr>
        <p:spPr>
          <a:xfrm>
            <a:off x="386862" y="226358"/>
            <a:ext cx="1978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Extra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10966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79DAF0-90FC-4054-8F7C-A48C70D80D87}"/>
                  </a:ext>
                </a:extLst>
              </p:cNvPr>
              <p:cNvSpPr txBox="1"/>
              <p:nvPr/>
            </p:nvSpPr>
            <p:spPr>
              <a:xfrm>
                <a:off x="1621997" y="3766773"/>
                <a:ext cx="9018345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79DAF0-90FC-4054-8F7C-A48C70D8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97" y="3766773"/>
                <a:ext cx="9018345" cy="1235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7F5E9F-7DF6-4093-9812-2681FDF646BE}"/>
                  </a:ext>
                </a:extLst>
              </p:cNvPr>
              <p:cNvSpPr txBox="1"/>
              <p:nvPr/>
            </p:nvSpPr>
            <p:spPr>
              <a:xfrm>
                <a:off x="2732211" y="5058817"/>
                <a:ext cx="6097464" cy="818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7F5E9F-7DF6-4093-9812-2681FDF6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211" y="5058817"/>
                <a:ext cx="6097464" cy="818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6946A-58CE-45CF-8801-8BEA34EE2DA7}"/>
                  </a:ext>
                </a:extLst>
              </p:cNvPr>
              <p:cNvSpPr txBox="1"/>
              <p:nvPr/>
            </p:nvSpPr>
            <p:spPr>
              <a:xfrm>
                <a:off x="2845045" y="5933566"/>
                <a:ext cx="6097464" cy="836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6946A-58CE-45CF-8801-8BEA34EE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45" y="5933566"/>
                <a:ext cx="6097464" cy="836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BF97EA-8110-4EF2-96F9-4770FD919B39}"/>
                  </a:ext>
                </a:extLst>
              </p:cNvPr>
              <p:cNvSpPr txBox="1"/>
              <p:nvPr/>
            </p:nvSpPr>
            <p:spPr>
              <a:xfrm>
                <a:off x="2514418" y="1599979"/>
                <a:ext cx="7290656" cy="818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BF97EA-8110-4EF2-96F9-4770FD919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418" y="1599979"/>
                <a:ext cx="7290656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DE902-977B-4807-83BC-0FBA05D4C151}"/>
                  </a:ext>
                </a:extLst>
              </p:cNvPr>
              <p:cNvSpPr txBox="1"/>
              <p:nvPr/>
            </p:nvSpPr>
            <p:spPr>
              <a:xfrm>
                <a:off x="1850598" y="307935"/>
                <a:ext cx="9018345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DE902-977B-4807-83BC-0FBA05D4C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98" y="307935"/>
                <a:ext cx="9018345" cy="1235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F8AD4A-19E8-438E-8B71-DC4AC4179FBD}"/>
                  </a:ext>
                </a:extLst>
              </p:cNvPr>
              <p:cNvSpPr txBox="1"/>
              <p:nvPr/>
            </p:nvSpPr>
            <p:spPr>
              <a:xfrm>
                <a:off x="1621997" y="2470516"/>
                <a:ext cx="9018345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F8AD4A-19E8-438E-8B71-DC4AC4179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97" y="2470516"/>
                <a:ext cx="9018345" cy="12357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890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CCCEBA-6146-48FA-BDF9-0CCD5FF8215D}"/>
              </a:ext>
            </a:extLst>
          </p:cNvPr>
          <p:cNvSpPr txBox="1"/>
          <p:nvPr/>
        </p:nvSpPr>
        <p:spPr>
          <a:xfrm>
            <a:off x="386862" y="226358"/>
            <a:ext cx="1978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Extra</a:t>
            </a:r>
            <a:endParaRPr lang="zh-CN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6F199-15BF-4C09-BC47-7E7E8BBB45D3}"/>
              </a:ext>
            </a:extLst>
          </p:cNvPr>
          <p:cNvSpPr txBox="1"/>
          <p:nvPr/>
        </p:nvSpPr>
        <p:spPr>
          <a:xfrm>
            <a:off x="577361" y="1063868"/>
            <a:ext cx="713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如何快速求解一个逆问题</a:t>
            </a:r>
            <a:r>
              <a:rPr lang="en-US" altLang="zh-CN" sz="2400" dirty="0"/>
              <a:t>?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5813AA-71C4-473B-A25E-B3D5EE7DDA4D}"/>
                  </a:ext>
                </a:extLst>
              </p:cNvPr>
              <p:cNvSpPr txBox="1"/>
              <p:nvPr/>
            </p:nvSpPr>
            <p:spPr>
              <a:xfrm>
                <a:off x="968617" y="1696671"/>
                <a:ext cx="16221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5813AA-71C4-473B-A25E-B3D5EE7DD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17" y="1696671"/>
                <a:ext cx="1622181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D4454-8D36-46A0-9432-4C9B448A0A01}"/>
                  </a:ext>
                </a:extLst>
              </p:cNvPr>
              <p:cNvSpPr txBox="1"/>
              <p:nvPr/>
            </p:nvSpPr>
            <p:spPr>
              <a:xfrm>
                <a:off x="577361" y="2175433"/>
                <a:ext cx="8663354" cy="22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找到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的特征函数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2400" dirty="0"/>
                  <a:t>及其特征值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分解为特征函数的组合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其系数为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那么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的特征函数的组合的系数容易知道为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重建出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D4454-8D36-46A0-9432-4C9B448A0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61" y="2175433"/>
                <a:ext cx="8663354" cy="2252027"/>
              </a:xfrm>
              <a:prstGeom prst="rect">
                <a:avLst/>
              </a:prstGeom>
              <a:blipFill>
                <a:blip r:embed="rId3"/>
                <a:stretch>
                  <a:fillRect l="-1126" b="-5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AD8EFD-107F-4F44-8C16-178663C172B7}"/>
                  </a:ext>
                </a:extLst>
              </p:cNvPr>
              <p:cNvSpPr txBox="1"/>
              <p:nvPr/>
            </p:nvSpPr>
            <p:spPr>
              <a:xfrm>
                <a:off x="8015653" y="349468"/>
                <a:ext cx="4035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AD8EFD-107F-4F44-8C16-178663C1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653" y="349468"/>
                <a:ext cx="403567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CD648-3482-4C40-A4EE-821FF33CADE6}"/>
                  </a:ext>
                </a:extLst>
              </p:cNvPr>
              <p:cNvSpPr txBox="1"/>
              <p:nvPr/>
            </p:nvSpPr>
            <p:spPr>
              <a:xfrm>
                <a:off x="8015653" y="828230"/>
                <a:ext cx="4035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CD648-3482-4C40-A4EE-821FF33C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653" y="828230"/>
                <a:ext cx="403567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DD57848-8D6E-4841-B799-FF494BCFD1A8}"/>
              </a:ext>
            </a:extLst>
          </p:cNvPr>
          <p:cNvSpPr txBox="1"/>
          <p:nvPr/>
        </p:nvSpPr>
        <p:spPr>
          <a:xfrm>
            <a:off x="8036169" y="1302665"/>
            <a:ext cx="401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Another Inverse problem...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AA135F-5A40-4A89-B23F-059929B4161D}"/>
                  </a:ext>
                </a:extLst>
              </p:cNvPr>
              <p:cNvSpPr txBox="1"/>
              <p:nvPr/>
            </p:nvSpPr>
            <p:spPr>
              <a:xfrm>
                <a:off x="577361" y="4747847"/>
                <a:ext cx="5946531" cy="171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Limitaion: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en-US" dirty="0"/>
                  <a:t>只能解</a:t>
                </a:r>
                <a:r>
                  <a:rPr lang="en-US" altLang="zh-CN" dirty="0"/>
                  <a:t>well-posed problem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en-US" dirty="0"/>
                  <a:t>要求有快速得到特征函数的系数的方法</a:t>
                </a: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en-US" dirty="0"/>
                  <a:t>要求能找到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的特征函数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AA135F-5A40-4A89-B23F-059929B41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61" y="4747847"/>
                <a:ext cx="5946531" cy="1711238"/>
              </a:xfrm>
              <a:prstGeom prst="rect">
                <a:avLst/>
              </a:prstGeom>
              <a:blipFill>
                <a:blip r:embed="rId6"/>
                <a:stretch>
                  <a:fillRect l="-923" b="-4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800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BA3240-D181-4C82-B13C-FA002BB68B67}"/>
                  </a:ext>
                </a:extLst>
              </p:cNvPr>
              <p:cNvSpPr txBox="1"/>
              <p:nvPr/>
            </p:nvSpPr>
            <p:spPr>
              <a:xfrm>
                <a:off x="2664070" y="2593731"/>
                <a:ext cx="9671538" cy="727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400" dirty="0"/>
                  <a:t>问题</a:t>
                </a:r>
                <a:r>
                  <a:rPr lang="en-US" altLang="zh-CN" sz="2400" dirty="0"/>
                  <a:t>: </a:t>
                </a:r>
                <a:r>
                  <a:rPr lang="zh-CN" altLang="en-US" sz="2400" dirty="0"/>
                  <a:t>如何用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function integral </a:t>
                </a:r>
                <a:r>
                  <a:rPr lang="zh-CN" altLang="en-US" sz="2400" dirty="0"/>
                  <a:t>表示曲线、曲面积分？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BA3240-D181-4C82-B13C-FA002BB6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070" y="2593731"/>
                <a:ext cx="9671538" cy="727379"/>
              </a:xfrm>
              <a:prstGeom prst="rect">
                <a:avLst/>
              </a:prstGeom>
              <a:blipFill>
                <a:blip r:embed="rId2"/>
                <a:stretch>
                  <a:fillRect l="-945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2CCCEBA-6146-48FA-BDF9-0CCD5FF8215D}"/>
              </a:ext>
            </a:extLst>
          </p:cNvPr>
          <p:cNvSpPr txBox="1"/>
          <p:nvPr/>
        </p:nvSpPr>
        <p:spPr>
          <a:xfrm>
            <a:off x="386862" y="226358"/>
            <a:ext cx="1978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Extra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53133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CBD797-6E87-4887-9AE6-3020DE049735}"/>
                  </a:ext>
                </a:extLst>
              </p:cNvPr>
              <p:cNvSpPr txBox="1"/>
              <p:nvPr/>
            </p:nvSpPr>
            <p:spPr>
              <a:xfrm>
                <a:off x="316523" y="228599"/>
                <a:ext cx="49588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严格定义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sz="3200" dirty="0"/>
                  <a:t> function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CBD797-6E87-4887-9AE6-3020DE049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3" y="228599"/>
                <a:ext cx="4958862" cy="584775"/>
              </a:xfrm>
              <a:prstGeom prst="rect">
                <a:avLst/>
              </a:prstGeom>
              <a:blipFill>
                <a:blip r:embed="rId2"/>
                <a:stretch>
                  <a:fillRect l="-3198" t="-125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CA993F-A322-4181-84E1-3E2AA20C338A}"/>
              </a:ext>
            </a:extLst>
          </p:cNvPr>
          <p:cNvSpPr txBox="1"/>
          <p:nvPr/>
        </p:nvSpPr>
        <p:spPr>
          <a:xfrm>
            <a:off x="773722" y="886766"/>
            <a:ext cx="10313377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函数列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在物理中我们经常会遇到一些模型，如质点和点电荷等，这类模型使用了极限的思想（如令体积趋于无穷小）．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如果考察质点的密度或点电荷的电荷密度，将得到无穷大，然而将其密度（电荷密度）在空间中积分却又能得到有限的质量与电荷．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为了描述这样的密度（电荷密度）分布，我们用函数列来定义这样的广义函数</a:t>
            </a:r>
            <a:r>
              <a:rPr lang="en-US" altLang="zh-CN" dirty="0"/>
              <a:t>(generalized function).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24D5C-D7B2-4CA0-9E7E-C4621A91E0E2}"/>
                  </a:ext>
                </a:extLst>
              </p:cNvPr>
              <p:cNvSpPr txBox="1"/>
              <p:nvPr/>
            </p:nvSpPr>
            <p:spPr>
              <a:xfrm>
                <a:off x="773722" y="3503290"/>
                <a:ext cx="8642840" cy="88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2.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b="1" dirty="0"/>
                  <a:t>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 err="1"/>
                  <a:t>Dfn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为函数列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满足以下两个条件，则称其为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function.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24D5C-D7B2-4CA0-9E7E-C4621A91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2" y="3503290"/>
                <a:ext cx="8642840" cy="880241"/>
              </a:xfrm>
              <a:prstGeom prst="rect">
                <a:avLst/>
              </a:prstGeom>
              <a:blipFill>
                <a:blip r:embed="rId3"/>
                <a:stretch>
                  <a:fillRect l="-635" r="-1058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F2C8E-7E57-4EB4-B437-4DD591B2C3FA}"/>
                  </a:ext>
                </a:extLst>
              </p:cNvPr>
              <p:cNvSpPr txBox="1"/>
              <p:nvPr/>
            </p:nvSpPr>
            <p:spPr>
              <a:xfrm>
                <a:off x="1538653" y="4456923"/>
                <a:ext cx="5037993" cy="201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0∉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F2C8E-7E57-4EB4-B437-4DD591B2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653" y="4456923"/>
                <a:ext cx="5037993" cy="2019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52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CE9B7-334B-417D-886E-CE39336F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5481" y="785538"/>
            <a:ext cx="7355719" cy="2643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D605DF-759B-4129-8EA9-0EEFA7AF99BD}"/>
                  </a:ext>
                </a:extLst>
              </p:cNvPr>
              <p:cNvSpPr txBox="1"/>
              <p:nvPr/>
            </p:nvSpPr>
            <p:spPr>
              <a:xfrm>
                <a:off x="1204546" y="3886201"/>
                <a:ext cx="11869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err="1"/>
                  <a:t>Eg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容易证明，矩形窗函数、三角窗函数、高斯函数都可以构成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function.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D605DF-759B-4129-8EA9-0EEFA7AF9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546" y="3886201"/>
                <a:ext cx="11869615" cy="369332"/>
              </a:xfrm>
              <a:prstGeom prst="rect">
                <a:avLst/>
              </a:prstGeom>
              <a:blipFill>
                <a:blip r:embed="rId3"/>
                <a:stretch>
                  <a:fillRect l="-462" t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56BF0-5A92-4A12-8E2C-EC45DCC206AD}"/>
                  </a:ext>
                </a:extLst>
              </p:cNvPr>
              <p:cNvSpPr txBox="1"/>
              <p:nvPr/>
            </p:nvSpPr>
            <p:spPr>
              <a:xfrm>
                <a:off x="9733086" y="3747701"/>
                <a:ext cx="21599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证明思路</a:t>
                </a:r>
                <a:r>
                  <a:rPr lang="en-US" altLang="zh-CN" dirty="0">
                    <a:sym typeface="Wingdings" panose="05000000000000000000" pitchFamily="2" charset="2"/>
                  </a:rPr>
                  <a:t>(</a:t>
                </a:r>
                <a:r>
                  <a:rPr lang="zh-CN" altLang="en-US" dirty="0">
                    <a:sym typeface="Wingdings" panose="05000000000000000000" pitchFamily="2" charset="2"/>
                  </a:rPr>
                  <a:t>显式写出函数</a:t>
                </a:r>
                <a:r>
                  <a:rPr lang="en-US" altLang="zh-CN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𝛿</m:t>
                    </m:r>
                  </m:oMath>
                </a14:m>
                <a:r>
                  <a:rPr lang="zh-CN" altLang="en-US" dirty="0">
                    <a:sym typeface="Wingdings" panose="05000000000000000000" pitchFamily="2" charset="2"/>
                  </a:rPr>
                  <a:t>定义</a:t>
                </a:r>
                <a:r>
                  <a:rPr lang="en-US" altLang="zh-CN" dirty="0">
                    <a:sym typeface="Wingdings" panose="05000000000000000000" pitchFamily="2" charset="2"/>
                  </a:rPr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56BF0-5A92-4A12-8E2C-EC45DCC2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086" y="3747701"/>
                <a:ext cx="2159977" cy="646331"/>
              </a:xfrm>
              <a:prstGeom prst="rect">
                <a:avLst/>
              </a:prstGeom>
              <a:blipFill>
                <a:blip r:embed="rId4"/>
                <a:stretch>
                  <a:fillRect l="-2542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DFF290-6AB7-422B-ADB1-67B00B4E4D13}"/>
                  </a:ext>
                </a:extLst>
              </p:cNvPr>
              <p:cNvSpPr txBox="1"/>
              <p:nvPr/>
            </p:nvSpPr>
            <p:spPr>
              <a:xfrm>
                <a:off x="1292468" y="4695091"/>
                <a:ext cx="3121270" cy="1074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𝑛h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𝑛h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DFF290-6AB7-422B-ADB1-67B00B4E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68" y="4695091"/>
                <a:ext cx="3121270" cy="1074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24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18B44-F8B5-42F0-9C01-1E02C1F50479}"/>
                  </a:ext>
                </a:extLst>
              </p:cNvPr>
              <p:cNvSpPr txBox="1"/>
              <p:nvPr/>
            </p:nvSpPr>
            <p:spPr>
              <a:xfrm>
                <a:off x="272561" y="254977"/>
                <a:ext cx="34817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function </a:t>
                </a:r>
                <a:r>
                  <a:rPr lang="zh-CN" altLang="en-US" sz="2400" dirty="0"/>
                  <a:t>的重要性质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18B44-F8B5-42F0-9C01-1E02C1F50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61" y="254977"/>
                <a:ext cx="3481754" cy="461665"/>
              </a:xfrm>
              <a:prstGeom prst="rect">
                <a:avLst/>
              </a:prstGeom>
              <a:blipFill>
                <a:blip r:embed="rId2"/>
                <a:stretch>
                  <a:fillRect l="-525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746140-D856-41DC-BBAA-869A6995CAB7}"/>
                  </a:ext>
                </a:extLst>
              </p:cNvPr>
              <p:cNvSpPr txBox="1"/>
              <p:nvPr/>
            </p:nvSpPr>
            <p:spPr>
              <a:xfrm>
                <a:off x="824277" y="785941"/>
                <a:ext cx="7238268" cy="4555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1.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对任意性质良好的函数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有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2. </a:t>
                </a:r>
                <a:r>
                  <a:rPr lang="zh-CN" altLang="en-US" sz="2400" dirty="0"/>
                  <a:t>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的根为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处的导数为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，则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3. </a:t>
                </a:r>
                <a:r>
                  <a:rPr lang="zh-CN" altLang="en-US" sz="2400" dirty="0"/>
                  <a:t>多元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function</a:t>
                </a:r>
                <a:r>
                  <a:rPr lang="zh-CN" altLang="en-US" sz="2400" dirty="0"/>
                  <a:t>的</a:t>
                </a:r>
                <a:r>
                  <a:rPr lang="en-US" altLang="zh-CN" sz="2400" dirty="0"/>
                  <a:t>composition with function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746140-D856-41DC-BBAA-869A6995C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77" y="785941"/>
                <a:ext cx="7238268" cy="4555606"/>
              </a:xfrm>
              <a:prstGeom prst="rect">
                <a:avLst/>
              </a:prstGeom>
              <a:blipFill>
                <a:blip r:embed="rId3"/>
                <a:stretch>
                  <a:fillRect l="-1263" t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062945B-19F8-4981-AC80-C5B7643E9395}"/>
              </a:ext>
            </a:extLst>
          </p:cNvPr>
          <p:cNvSpPr txBox="1"/>
          <p:nvPr/>
        </p:nvSpPr>
        <p:spPr>
          <a:xfrm>
            <a:off x="8551985" y="2259179"/>
            <a:ext cx="186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一个特例是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F9CE46-B639-4AC4-9F40-0D7DC92CD5F4}"/>
                  </a:ext>
                </a:extLst>
              </p:cNvPr>
              <p:cNvSpPr txBox="1"/>
              <p:nvPr/>
            </p:nvSpPr>
            <p:spPr>
              <a:xfrm>
                <a:off x="9166714" y="2593258"/>
                <a:ext cx="2779101" cy="835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F9CE46-B639-4AC4-9F40-0D7DC92CD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714" y="2593258"/>
                <a:ext cx="2779101" cy="8357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931B03-7268-473E-84CC-E8F393CBB6B7}"/>
                  </a:ext>
                </a:extLst>
              </p:cNvPr>
              <p:cNvSpPr txBox="1"/>
              <p:nvPr/>
            </p:nvSpPr>
            <p:spPr>
              <a:xfrm>
                <a:off x="284284" y="5341547"/>
                <a:ext cx="6097464" cy="1297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CN" alt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931B03-7268-473E-84CC-E8F393CB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84" y="5341547"/>
                <a:ext cx="6097464" cy="1297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2818ED51-2A33-4F8F-B1CD-F0DA7AFE7C15}"/>
              </a:ext>
            </a:extLst>
          </p:cNvPr>
          <p:cNvSpPr/>
          <p:nvPr/>
        </p:nvSpPr>
        <p:spPr>
          <a:xfrm>
            <a:off x="6221290" y="5687211"/>
            <a:ext cx="1477108" cy="342900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CCCA68-7EFA-4FC1-8814-A93609E42CD5}"/>
                  </a:ext>
                </a:extLst>
              </p:cNvPr>
              <p:cNvSpPr txBox="1"/>
              <p:nvPr/>
            </p:nvSpPr>
            <p:spPr>
              <a:xfrm>
                <a:off x="7973889" y="5627828"/>
                <a:ext cx="36444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 ∀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24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m:rPr>
                              <m:brk m:alnAt="24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brk m:alnAt="24"/>
                        </m:rP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CCCA68-7EFA-4FC1-8814-A93609E42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889" y="5627828"/>
                <a:ext cx="3644412" cy="461665"/>
              </a:xfrm>
              <a:prstGeom prst="rect">
                <a:avLst/>
              </a:prstGeom>
              <a:blipFill>
                <a:blip r:embed="rId6"/>
                <a:stretch>
                  <a:fillRect r="-1338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8C250C-9B84-43B5-9ED2-F6923C36001C}"/>
                  </a:ext>
                </a:extLst>
              </p:cNvPr>
              <p:cNvSpPr txBox="1"/>
              <p:nvPr/>
            </p:nvSpPr>
            <p:spPr>
              <a:xfrm>
                <a:off x="5970340" y="5040880"/>
                <a:ext cx="1902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function integral indicator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8C250C-9B84-43B5-9ED2-F6923C360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340" y="5040880"/>
                <a:ext cx="1902802" cy="646331"/>
              </a:xfrm>
              <a:prstGeom prst="rect">
                <a:avLst/>
              </a:prstGeom>
              <a:blipFill>
                <a:blip r:embed="rId7"/>
                <a:stretch>
                  <a:fillRect l="-1597" t="-5660" r="-159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865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B1331B-6EB9-4E57-AF86-B0905FDC9ABE}"/>
                  </a:ext>
                </a:extLst>
              </p:cNvPr>
              <p:cNvSpPr txBox="1"/>
              <p:nvPr/>
            </p:nvSpPr>
            <p:spPr>
              <a:xfrm>
                <a:off x="644770" y="2532266"/>
                <a:ext cx="6840415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B1331B-6EB9-4E57-AF86-B0905FDC9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70" y="2532266"/>
                <a:ext cx="6840415" cy="1235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92F6A-C7F7-428E-B938-9851211306B7}"/>
                  </a:ext>
                </a:extLst>
              </p:cNvPr>
              <p:cNvSpPr txBox="1"/>
              <p:nvPr/>
            </p:nvSpPr>
            <p:spPr>
              <a:xfrm>
                <a:off x="542193" y="1314800"/>
                <a:ext cx="6840415" cy="128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Spher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92F6A-C7F7-428E-B938-985121130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93" y="1314800"/>
                <a:ext cx="6840415" cy="1282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264E8B-E099-46A8-B7F6-0157C41A7D28}"/>
                  </a:ext>
                </a:extLst>
              </p:cNvPr>
              <p:cNvSpPr txBox="1"/>
              <p:nvPr/>
            </p:nvSpPr>
            <p:spPr>
              <a:xfrm>
                <a:off x="556848" y="3833180"/>
                <a:ext cx="7602416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𝑐𝑡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264E8B-E099-46A8-B7F6-0157C41A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48" y="3833180"/>
                <a:ext cx="7602416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804AF21-5B12-469E-BF95-990754046671}"/>
              </a:ext>
            </a:extLst>
          </p:cNvPr>
          <p:cNvSpPr txBox="1"/>
          <p:nvPr/>
        </p:nvSpPr>
        <p:spPr>
          <a:xfrm>
            <a:off x="222740" y="1725296"/>
            <a:ext cx="204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Standard:</a:t>
            </a:r>
            <a:endParaRPr lang="zh-CN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D7DC2-AC98-4F7B-BF85-5F43C887E3B1}"/>
              </a:ext>
            </a:extLst>
          </p:cNvPr>
          <p:cNvSpPr txBox="1"/>
          <p:nvPr/>
        </p:nvSpPr>
        <p:spPr>
          <a:xfrm>
            <a:off x="222739" y="2942762"/>
            <a:ext cx="204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Correct:</a:t>
            </a:r>
            <a:endParaRPr lang="zh-CN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7DC36-3D7B-4105-B711-AB2022F434EF}"/>
              </a:ext>
            </a:extLst>
          </p:cNvPr>
          <p:cNvSpPr txBox="1"/>
          <p:nvPr/>
        </p:nvSpPr>
        <p:spPr>
          <a:xfrm>
            <a:off x="222739" y="4220208"/>
            <a:ext cx="204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incorrect: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C40E2-1368-447C-B3C2-A45ED9291A93}"/>
                  </a:ext>
                </a:extLst>
              </p:cNvPr>
              <p:cNvSpPr txBox="1"/>
              <p:nvPr/>
            </p:nvSpPr>
            <p:spPr>
              <a:xfrm>
                <a:off x="0" y="93952"/>
                <a:ext cx="6097464" cy="1297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CN" alt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m:rPr>
                                  <m:brk m:alnAt="24"/>
                                </m:r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C40E2-1368-447C-B3C2-A45ED9291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952"/>
                <a:ext cx="6097464" cy="1297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21F6DF-44A4-4ED4-9A5D-99456F5CFD20}"/>
              </a:ext>
            </a:extLst>
          </p:cNvPr>
          <p:cNvSpPr/>
          <p:nvPr/>
        </p:nvSpPr>
        <p:spPr>
          <a:xfrm>
            <a:off x="5937006" y="439616"/>
            <a:ext cx="1477108" cy="342900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9A174D-EF95-4127-A257-7608641948AE}"/>
                  </a:ext>
                </a:extLst>
              </p:cNvPr>
              <p:cNvSpPr txBox="1"/>
              <p:nvPr/>
            </p:nvSpPr>
            <p:spPr>
              <a:xfrm>
                <a:off x="7689605" y="380233"/>
                <a:ext cx="36444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 ∀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24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m:rPr>
                              <m:brk m:alnAt="24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brk m:alnAt="24"/>
                        </m:rP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9A174D-EF95-4127-A257-760864194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605" y="380233"/>
                <a:ext cx="3644412" cy="461665"/>
              </a:xfrm>
              <a:prstGeom prst="rect">
                <a:avLst/>
              </a:prstGeom>
              <a:blipFill>
                <a:blip r:embed="rId6"/>
                <a:stretch>
                  <a:fillRect r="-1338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D738E6-05EC-48DA-9B4A-ACCF615F6EA0}"/>
                  </a:ext>
                </a:extLst>
              </p:cNvPr>
              <p:cNvSpPr txBox="1"/>
              <p:nvPr/>
            </p:nvSpPr>
            <p:spPr>
              <a:xfrm>
                <a:off x="7069963" y="2530983"/>
                <a:ext cx="4525107" cy="1126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𝑐𝑡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D738E6-05EC-48DA-9B4A-ACCF615F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963" y="2530983"/>
                <a:ext cx="4525107" cy="1126399"/>
              </a:xfrm>
              <a:prstGeom prst="rect">
                <a:avLst/>
              </a:prstGeom>
              <a:blipFill>
                <a:blip r:embed="rId7"/>
                <a:stretch>
                  <a:fillRect b="-3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7D9D9D-1FA0-4A0E-BD91-6C708AB81E75}"/>
                  </a:ext>
                </a:extLst>
              </p:cNvPr>
              <p:cNvSpPr txBox="1"/>
              <p:nvPr/>
            </p:nvSpPr>
            <p:spPr>
              <a:xfrm>
                <a:off x="5294434" y="3813642"/>
                <a:ext cx="8434753" cy="1948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7D9D9D-1FA0-4A0E-BD91-6C708AB81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434" y="3813642"/>
                <a:ext cx="8434753" cy="19482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001E6-833A-4025-ABD4-DD6E96A4A784}"/>
                  </a:ext>
                </a:extLst>
              </p:cNvPr>
              <p:cNvSpPr txBox="1"/>
              <p:nvPr/>
            </p:nvSpPr>
            <p:spPr>
              <a:xfrm>
                <a:off x="-1794062" y="5489700"/>
                <a:ext cx="15532214" cy="128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Spher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𝑐𝑡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001E6-833A-4025-ABD4-DD6E96A4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4062" y="5489700"/>
                <a:ext cx="15532214" cy="12826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213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69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12D794-7F9B-4197-A655-700CA6F1771E}"/>
              </a:ext>
            </a:extLst>
          </p:cNvPr>
          <p:cNvSpPr txBox="1"/>
          <p:nvPr/>
        </p:nvSpPr>
        <p:spPr>
          <a:xfrm>
            <a:off x="633045" y="378069"/>
            <a:ext cx="715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Los Imaging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CC29B-1354-4FA9-8557-452D19E07A29}"/>
              </a:ext>
            </a:extLst>
          </p:cNvPr>
          <p:cNvSpPr txBox="1"/>
          <p:nvPr/>
        </p:nvSpPr>
        <p:spPr>
          <a:xfrm>
            <a:off x="965510" y="839734"/>
            <a:ext cx="9561636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How to acquire 3D information?	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-MVS, photometric stereo, </a:t>
            </a:r>
            <a:r>
              <a:rPr lang="en-US" altLang="zh-CN" sz="2400" dirty="0" err="1"/>
              <a:t>ToF</a:t>
            </a:r>
            <a:r>
              <a:rPr lang="en-US" altLang="zh-CN" sz="2400" dirty="0"/>
              <a:t>(LiDAR, CW) 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5906C-72F2-4250-A12D-EC57DF76B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1" y="2517248"/>
            <a:ext cx="3427777" cy="300975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A09FA-C4EF-4CFB-8F6D-4EA4F148D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79" y="2517248"/>
            <a:ext cx="4013006" cy="300975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5151FE-4A0C-487F-A8B6-A7161557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8086" y="2517248"/>
            <a:ext cx="4013006" cy="297693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89A975-5A90-4C15-98F6-C10B23C8CAF0}"/>
              </a:ext>
            </a:extLst>
          </p:cNvPr>
          <p:cNvSpPr txBox="1"/>
          <p:nvPr/>
        </p:nvSpPr>
        <p:spPr>
          <a:xfrm>
            <a:off x="9070108" y="5787433"/>
            <a:ext cx="234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Streak camera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5837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BBA71-7D5E-4819-88D8-311948B5E4CE}"/>
              </a:ext>
            </a:extLst>
          </p:cNvPr>
          <p:cNvSpPr txBox="1"/>
          <p:nvPr/>
        </p:nvSpPr>
        <p:spPr>
          <a:xfrm>
            <a:off x="835269" y="527538"/>
            <a:ext cx="341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LIDAR </a:t>
            </a:r>
            <a:endParaRPr lang="zh-CN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5A1A9-F17B-490A-B1F9-ECCDB0BF6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6" y="1474910"/>
            <a:ext cx="97536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1D1611-1A90-4082-A06B-0E41E1F89CAA}"/>
                  </a:ext>
                </a:extLst>
              </p:cNvPr>
              <p:cNvSpPr txBox="1"/>
              <p:nvPr/>
            </p:nvSpPr>
            <p:spPr>
              <a:xfrm>
                <a:off x="2259623" y="5503985"/>
                <a:ext cx="285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1D1611-1A90-4082-A06B-0E41E1F89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623" y="5503985"/>
                <a:ext cx="2857500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A380CF-E539-42EC-A9DB-BCFA419A6ED7}"/>
              </a:ext>
            </a:extLst>
          </p:cNvPr>
          <p:cNvSpPr txBox="1"/>
          <p:nvPr/>
        </p:nvSpPr>
        <p:spPr>
          <a:xfrm>
            <a:off x="7535008" y="4668715"/>
            <a:ext cx="3244361" cy="18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3m </a:t>
            </a:r>
            <a:r>
              <a:rPr lang="en-US" altLang="zh-CN" sz="2000" dirty="0" err="1"/>
              <a:t>v.s</a:t>
            </a:r>
            <a:r>
              <a:rPr lang="en-US" altLang="zh-CN" sz="2000" dirty="0"/>
              <a:t>. 100MHz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0.3m </a:t>
            </a:r>
            <a:r>
              <a:rPr lang="en-US" altLang="zh-CN" sz="2000" dirty="0" err="1"/>
              <a:t>v.s</a:t>
            </a:r>
            <a:r>
              <a:rPr lang="en-US" altLang="zh-CN" sz="2000" dirty="0"/>
              <a:t>. 1GHz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0.03m </a:t>
            </a:r>
            <a:r>
              <a:rPr lang="en-US" altLang="zh-CN" sz="2000" dirty="0" err="1"/>
              <a:t>v.s</a:t>
            </a:r>
            <a:r>
              <a:rPr lang="en-US" altLang="zh-CN" sz="2000" dirty="0"/>
              <a:t>. 10GHz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0.003m </a:t>
            </a:r>
            <a:r>
              <a:rPr lang="en-US" altLang="zh-CN" sz="2000" dirty="0" err="1"/>
              <a:t>v.s</a:t>
            </a:r>
            <a:r>
              <a:rPr lang="en-US" altLang="zh-CN" sz="2000" dirty="0"/>
              <a:t>. 100GHz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9320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854AB5-BF3A-4CF2-9B18-5F347E7A71F3}"/>
              </a:ext>
            </a:extLst>
          </p:cNvPr>
          <p:cNvSpPr txBox="1"/>
          <p:nvPr/>
        </p:nvSpPr>
        <p:spPr>
          <a:xfrm>
            <a:off x="624253" y="527538"/>
            <a:ext cx="6471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ToF</a:t>
            </a:r>
            <a:r>
              <a:rPr lang="en-US" altLang="zh-CN" sz="3200" b="1" dirty="0"/>
              <a:t> imaging with Streak Camera</a:t>
            </a:r>
            <a:endParaRPr lang="zh-CN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106C7-A0E7-4A32-B49D-F59AD3C2A8A9}"/>
              </a:ext>
            </a:extLst>
          </p:cNvPr>
          <p:cNvSpPr txBox="1"/>
          <p:nvPr/>
        </p:nvSpPr>
        <p:spPr>
          <a:xfrm>
            <a:off x="4490671" y="6409565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streak camera_2.mp4</a:t>
            </a:r>
            <a:endParaRPr lang="zh-CN" altLang="en-US" dirty="0"/>
          </a:p>
        </p:txBody>
      </p:sp>
      <p:pic>
        <p:nvPicPr>
          <p:cNvPr id="3" name="streak camera_2">
            <a:hlinkClick r:id="" action="ppaction://media"/>
            <a:extLst>
              <a:ext uri="{FF2B5EF4-FFF2-40B4-BE49-F238E27FC236}">
                <a16:creationId xmlns:a16="http://schemas.microsoft.com/office/drawing/2014/main" id="{2C18A9BA-9C0C-48EF-9080-A619F95A1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215" y="1459523"/>
            <a:ext cx="7016345" cy="46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0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04EA8-683A-4443-8E39-7489C65BB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09" y="2002289"/>
            <a:ext cx="6444029" cy="3086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D78FC-BCCB-4B70-97DB-3BC149CD100B}"/>
              </a:ext>
            </a:extLst>
          </p:cNvPr>
          <p:cNvSpPr txBox="1"/>
          <p:nvPr/>
        </p:nvSpPr>
        <p:spPr>
          <a:xfrm>
            <a:off x="624253" y="527538"/>
            <a:ext cx="6471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ToF</a:t>
            </a:r>
            <a:r>
              <a:rPr lang="en-US" altLang="zh-CN" sz="3200" b="1" dirty="0"/>
              <a:t> imaging with Streak Camera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21682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3057</Words>
  <Application>Microsoft Office PowerPoint</Application>
  <PresentationFormat>Widescreen</PresentationFormat>
  <Paragraphs>532</Paragraphs>
  <Slides>59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Calibri (正文)</vt:lpstr>
      <vt:lpstr>等线</vt:lpstr>
      <vt:lpstr>等线 Light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zeromakerWZ@foxmail.com</dc:creator>
  <cp:lastModifiedBy>zeromakerWZ@foxmail.com</cp:lastModifiedBy>
  <cp:revision>484</cp:revision>
  <dcterms:created xsi:type="dcterms:W3CDTF">2021-09-09T08:07:28Z</dcterms:created>
  <dcterms:modified xsi:type="dcterms:W3CDTF">2021-11-25T09:04:16Z</dcterms:modified>
</cp:coreProperties>
</file>